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9"/>
  </p:notesMasterIdLst>
  <p:handoutMasterIdLst>
    <p:handoutMasterId r:id="rId30"/>
  </p:handoutMasterIdLst>
  <p:sldIdLst>
    <p:sldId id="1362" r:id="rId2"/>
    <p:sldId id="1450" r:id="rId3"/>
    <p:sldId id="1451" r:id="rId4"/>
    <p:sldId id="1452" r:id="rId5"/>
    <p:sldId id="1424" r:id="rId6"/>
    <p:sldId id="1453" r:id="rId7"/>
    <p:sldId id="1430" r:id="rId8"/>
    <p:sldId id="1431" r:id="rId9"/>
    <p:sldId id="1454" r:id="rId10"/>
    <p:sldId id="1455" r:id="rId11"/>
    <p:sldId id="1456" r:id="rId12"/>
    <p:sldId id="1432" r:id="rId13"/>
    <p:sldId id="1434" r:id="rId14"/>
    <p:sldId id="1435" r:id="rId15"/>
    <p:sldId id="1436" r:id="rId16"/>
    <p:sldId id="1457" r:id="rId17"/>
    <p:sldId id="1461" r:id="rId18"/>
    <p:sldId id="1459" r:id="rId19"/>
    <p:sldId id="1441" r:id="rId20"/>
    <p:sldId id="1443" r:id="rId21"/>
    <p:sldId id="1437" r:id="rId22"/>
    <p:sldId id="1438" r:id="rId23"/>
    <p:sldId id="1467" r:id="rId24"/>
    <p:sldId id="1463" r:id="rId25"/>
    <p:sldId id="1464" r:id="rId26"/>
    <p:sldId id="1465" r:id="rId27"/>
    <p:sldId id="1466" r:id="rId28"/>
  </p:sldIdLst>
  <p:sldSz cx="9144000" cy="6858000" type="screen4x3"/>
  <p:notesSz cx="6934200" cy="9220200"/>
  <p:defaultTextStyle>
    <a:defPPr>
      <a:defRPr lang="en-US"/>
    </a:defPPr>
    <a:lvl1pPr algn="l" rtl="0" fontAlgn="base">
      <a:spcBef>
        <a:spcPct val="0"/>
      </a:spcBef>
      <a:spcAft>
        <a:spcPct val="0"/>
      </a:spcAft>
      <a:defRPr sz="2000" kern="1200">
        <a:solidFill>
          <a:schemeClr val="tx1"/>
        </a:solidFill>
        <a:latin typeface="Verdana" pitchFamily="34" charset="0"/>
        <a:ea typeface="+mn-ea"/>
        <a:cs typeface="+mn-cs"/>
      </a:defRPr>
    </a:lvl1pPr>
    <a:lvl2pPr marL="457200" algn="l" rtl="0" fontAlgn="base">
      <a:spcBef>
        <a:spcPct val="0"/>
      </a:spcBef>
      <a:spcAft>
        <a:spcPct val="0"/>
      </a:spcAft>
      <a:defRPr sz="2000" kern="1200">
        <a:solidFill>
          <a:schemeClr val="tx1"/>
        </a:solidFill>
        <a:latin typeface="Verdana" pitchFamily="34" charset="0"/>
        <a:ea typeface="+mn-ea"/>
        <a:cs typeface="+mn-cs"/>
      </a:defRPr>
    </a:lvl2pPr>
    <a:lvl3pPr marL="914400" algn="l" rtl="0" fontAlgn="base">
      <a:spcBef>
        <a:spcPct val="0"/>
      </a:spcBef>
      <a:spcAft>
        <a:spcPct val="0"/>
      </a:spcAft>
      <a:defRPr sz="2000" kern="1200">
        <a:solidFill>
          <a:schemeClr val="tx1"/>
        </a:solidFill>
        <a:latin typeface="Verdana" pitchFamily="34" charset="0"/>
        <a:ea typeface="+mn-ea"/>
        <a:cs typeface="+mn-cs"/>
      </a:defRPr>
    </a:lvl3pPr>
    <a:lvl4pPr marL="1371600" algn="l" rtl="0" fontAlgn="base">
      <a:spcBef>
        <a:spcPct val="0"/>
      </a:spcBef>
      <a:spcAft>
        <a:spcPct val="0"/>
      </a:spcAft>
      <a:defRPr sz="2000" kern="1200">
        <a:solidFill>
          <a:schemeClr val="tx1"/>
        </a:solidFill>
        <a:latin typeface="Verdana" pitchFamily="34" charset="0"/>
        <a:ea typeface="+mn-ea"/>
        <a:cs typeface="+mn-cs"/>
      </a:defRPr>
    </a:lvl4pPr>
    <a:lvl5pPr marL="1828800" algn="l"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3300"/>
    <a:srgbClr val="FF3333"/>
    <a:srgbClr val="FF0000"/>
    <a:srgbClr val="DFBD2D"/>
    <a:srgbClr val="F6FD71"/>
    <a:srgbClr val="FD7E71"/>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30" autoAdjust="0"/>
    <p:restoredTop sz="96519" autoAdjust="0"/>
  </p:normalViewPr>
  <p:slideViewPr>
    <p:cSldViewPr snapToGrid="0">
      <p:cViewPr>
        <p:scale>
          <a:sx n="90" d="100"/>
          <a:sy n="90" d="100"/>
        </p:scale>
        <p:origin x="-762" y="-6"/>
      </p:cViewPr>
      <p:guideLst>
        <p:guide orient="horz" pos="2448"/>
        <p:guide pos="19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30" d="100"/>
        <a:sy n="130" d="100"/>
      </p:scale>
      <p:origin x="0" y="0"/>
    </p:cViewPr>
  </p:sorterViewPr>
  <p:notesViewPr>
    <p:cSldViewPr snapToGrid="0">
      <p:cViewPr>
        <p:scale>
          <a:sx n="75" d="100"/>
          <a:sy n="75" d="100"/>
        </p:scale>
        <p:origin x="-1404" y="73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defTabSz="921669">
              <a:lnSpc>
                <a:spcPct val="100000"/>
              </a:lnSpc>
              <a:spcBef>
                <a:spcPct val="20000"/>
              </a:spcBef>
              <a:buClrTx/>
              <a:buSzTx/>
              <a:buFontTx/>
              <a:buNone/>
              <a:defRPr sz="1300">
                <a:latin typeface="Tahoma" charset="0"/>
              </a:defRPr>
            </a:lvl1pPr>
          </a:lstStyle>
          <a:p>
            <a:pPr>
              <a:defRPr/>
            </a:pPr>
            <a:endParaRPr lang="en-US"/>
          </a:p>
        </p:txBody>
      </p:sp>
      <p:sp>
        <p:nvSpPr>
          <p:cNvPr id="386051" name="Rectangle 3"/>
          <p:cNvSpPr>
            <a:spLocks noGrp="1" noChangeArrowheads="1"/>
          </p:cNvSpPr>
          <p:nvPr>
            <p:ph type="dt" sz="quarter" idx="1"/>
          </p:nvPr>
        </p:nvSpPr>
        <p:spPr bwMode="auto">
          <a:xfrm>
            <a:off x="3929063" y="0"/>
            <a:ext cx="3005137" cy="461963"/>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algn="r" defTabSz="921669">
              <a:lnSpc>
                <a:spcPct val="100000"/>
              </a:lnSpc>
              <a:spcBef>
                <a:spcPct val="20000"/>
              </a:spcBef>
              <a:buClrTx/>
              <a:buSzTx/>
              <a:buFontTx/>
              <a:buNone/>
              <a:defRPr sz="1300">
                <a:latin typeface="Tahoma" charset="0"/>
              </a:defRPr>
            </a:lvl1pPr>
          </a:lstStyle>
          <a:p>
            <a:pPr>
              <a:defRPr/>
            </a:pPr>
            <a:endParaRPr lang="en-US"/>
          </a:p>
        </p:txBody>
      </p:sp>
      <p:sp>
        <p:nvSpPr>
          <p:cNvPr id="386052" name="Rectangle 4"/>
          <p:cNvSpPr>
            <a:spLocks noGrp="1" noChangeArrowheads="1"/>
          </p:cNvSpPr>
          <p:nvPr>
            <p:ph type="ftr" sz="quarter" idx="2"/>
          </p:nvPr>
        </p:nvSpPr>
        <p:spPr bwMode="auto">
          <a:xfrm>
            <a:off x="0" y="8758238"/>
            <a:ext cx="3005138" cy="461962"/>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defTabSz="921669">
              <a:lnSpc>
                <a:spcPct val="100000"/>
              </a:lnSpc>
              <a:spcBef>
                <a:spcPct val="20000"/>
              </a:spcBef>
              <a:buClrTx/>
              <a:buSzTx/>
              <a:buFontTx/>
              <a:buNone/>
              <a:defRPr sz="1300">
                <a:latin typeface="Tahoma" charset="0"/>
              </a:defRPr>
            </a:lvl1pPr>
          </a:lstStyle>
          <a:p>
            <a:pPr>
              <a:defRPr/>
            </a:pPr>
            <a:endParaRPr lang="en-US"/>
          </a:p>
        </p:txBody>
      </p:sp>
      <p:sp>
        <p:nvSpPr>
          <p:cNvPr id="386053" name="Rectangle 5"/>
          <p:cNvSpPr>
            <a:spLocks noGrp="1" noChangeArrowheads="1"/>
          </p:cNvSpPr>
          <p:nvPr>
            <p:ph type="sldNum" sz="quarter" idx="3"/>
          </p:nvPr>
        </p:nvSpPr>
        <p:spPr bwMode="auto">
          <a:xfrm>
            <a:off x="3929063" y="8758238"/>
            <a:ext cx="3005137" cy="461962"/>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algn="r" defTabSz="921669">
              <a:lnSpc>
                <a:spcPct val="100000"/>
              </a:lnSpc>
              <a:spcBef>
                <a:spcPct val="20000"/>
              </a:spcBef>
              <a:buClrTx/>
              <a:buSzTx/>
              <a:buFontTx/>
              <a:buNone/>
              <a:defRPr sz="1300">
                <a:latin typeface="Tahoma" charset="0"/>
              </a:defRPr>
            </a:lvl1pPr>
          </a:lstStyle>
          <a:p>
            <a:pPr>
              <a:defRPr/>
            </a:pPr>
            <a:fld id="{1260C9C6-A0DB-4607-A497-77CF885E149B}" type="slidenum">
              <a:rPr lang="en-US"/>
              <a:pPr>
                <a:defRPr/>
              </a:pPr>
              <a:t>‹#›</a:t>
            </a:fld>
            <a:endParaRPr lang="en-US"/>
          </a:p>
        </p:txBody>
      </p:sp>
    </p:spTree>
    <p:extLst>
      <p:ext uri="{BB962C8B-B14F-4D97-AF65-F5344CB8AC3E}">
        <p14:creationId xmlns:p14="http://schemas.microsoft.com/office/powerpoint/2010/main" val="2492819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defTabSz="921669" eaLnBrk="0" hangingPunct="0">
              <a:lnSpc>
                <a:spcPct val="100000"/>
              </a:lnSpc>
              <a:spcBef>
                <a:spcPct val="20000"/>
              </a:spcBef>
              <a:buClrTx/>
              <a:buSzTx/>
              <a:buFontTx/>
              <a:buNone/>
              <a:defRPr sz="1300">
                <a:latin typeface="Tahoma" charset="0"/>
              </a:defRPr>
            </a:lvl1pPr>
          </a:lstStyle>
          <a:p>
            <a:pPr>
              <a:defRPr/>
            </a:pPr>
            <a:endParaRPr lang="en-US"/>
          </a:p>
        </p:txBody>
      </p:sp>
      <p:sp>
        <p:nvSpPr>
          <p:cNvPr id="4099" name="Rectangle 15"/>
          <p:cNvSpPr>
            <a:spLocks noGrp="1" noRot="1" noChangeAspect="1" noChangeArrowheads="1" noTextEdit="1"/>
          </p:cNvSpPr>
          <p:nvPr>
            <p:ph type="sldImg" idx="2"/>
          </p:nvPr>
        </p:nvSpPr>
        <p:spPr bwMode="auto">
          <a:xfrm>
            <a:off x="1162050" y="690563"/>
            <a:ext cx="4610100" cy="3457575"/>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23925" y="4379913"/>
            <a:ext cx="5086350" cy="4149725"/>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3929063" y="0"/>
            <a:ext cx="3005137" cy="461963"/>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algn="r" defTabSz="921669" eaLnBrk="0" hangingPunct="0">
              <a:lnSpc>
                <a:spcPct val="100000"/>
              </a:lnSpc>
              <a:spcBef>
                <a:spcPct val="20000"/>
              </a:spcBef>
              <a:buClrTx/>
              <a:buSzTx/>
              <a:buFontTx/>
              <a:buNone/>
              <a:defRPr sz="1300">
                <a:latin typeface="Tahoma" charset="0"/>
              </a:defRPr>
            </a:lvl1pPr>
          </a:lstStyle>
          <a:p>
            <a:pPr>
              <a:defRPr/>
            </a:pPr>
            <a:endParaRPr lang="en-US"/>
          </a:p>
        </p:txBody>
      </p:sp>
      <p:sp>
        <p:nvSpPr>
          <p:cNvPr id="365586" name="Rectangle 18"/>
          <p:cNvSpPr>
            <a:spLocks noGrp="1" noChangeArrowheads="1"/>
          </p:cNvSpPr>
          <p:nvPr>
            <p:ph type="ftr" sz="quarter" idx="4"/>
          </p:nvPr>
        </p:nvSpPr>
        <p:spPr bwMode="auto">
          <a:xfrm>
            <a:off x="0" y="8758238"/>
            <a:ext cx="3005138" cy="461962"/>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defTabSz="921669" eaLnBrk="0" hangingPunct="0">
              <a:lnSpc>
                <a:spcPct val="100000"/>
              </a:lnSpc>
              <a:spcBef>
                <a:spcPct val="20000"/>
              </a:spcBef>
              <a:buClrTx/>
              <a:buSzTx/>
              <a:buFontTx/>
              <a:buNone/>
              <a:defRPr sz="1300">
                <a:latin typeface="Tahoma" charset="0"/>
              </a:defRPr>
            </a:lvl1pPr>
          </a:lstStyle>
          <a:p>
            <a:pPr>
              <a:defRPr/>
            </a:pPr>
            <a:endParaRPr lang="en-US"/>
          </a:p>
        </p:txBody>
      </p:sp>
      <p:sp>
        <p:nvSpPr>
          <p:cNvPr id="365587" name="Rectangle 19"/>
          <p:cNvSpPr>
            <a:spLocks noGrp="1" noChangeArrowheads="1"/>
          </p:cNvSpPr>
          <p:nvPr>
            <p:ph type="sldNum" sz="quarter" idx="5"/>
          </p:nvPr>
        </p:nvSpPr>
        <p:spPr bwMode="auto">
          <a:xfrm>
            <a:off x="3929063" y="8758238"/>
            <a:ext cx="3005137" cy="461962"/>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algn="r" defTabSz="921669" eaLnBrk="0" hangingPunct="0">
              <a:lnSpc>
                <a:spcPct val="100000"/>
              </a:lnSpc>
              <a:spcBef>
                <a:spcPct val="20000"/>
              </a:spcBef>
              <a:buClrTx/>
              <a:buSzTx/>
              <a:buFontTx/>
              <a:buNone/>
              <a:defRPr sz="1300">
                <a:latin typeface="Tahoma" charset="0"/>
              </a:defRPr>
            </a:lvl1pPr>
          </a:lstStyle>
          <a:p>
            <a:pPr>
              <a:defRPr/>
            </a:pPr>
            <a:fld id="{48EF068C-896A-4B1F-83B4-1F2D5CC2D720}" type="slidenum">
              <a:rPr lang="en-US"/>
              <a:pPr>
                <a:defRPr/>
              </a:pPr>
              <a:t>‹#›</a:t>
            </a:fld>
            <a:endParaRPr lang="en-US"/>
          </a:p>
        </p:txBody>
      </p:sp>
    </p:spTree>
    <p:extLst>
      <p:ext uri="{BB962C8B-B14F-4D97-AF65-F5344CB8AC3E}">
        <p14:creationId xmlns:p14="http://schemas.microsoft.com/office/powerpoint/2010/main" val="4016006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7B618B7-FEAC-4D7D-B904-7C8ED1A05639}" type="slidenum">
              <a:rPr lang="en-US" smtClean="0"/>
              <a:pPr/>
              <a:t>5</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580193-EA65-4BC0-8558-3DE718032870}" type="slidenum">
              <a:rPr lang="en-US"/>
              <a:pPr/>
              <a:t>6</a:t>
            </a:fld>
            <a:endParaRPr lang="en-US"/>
          </a:p>
        </p:txBody>
      </p:sp>
      <p:sp>
        <p:nvSpPr>
          <p:cNvPr id="1950722" name="Rectangle 2"/>
          <p:cNvSpPr>
            <a:spLocks noGrp="1" noRot="1" noChangeAspect="1" noChangeArrowheads="1" noTextEdit="1"/>
          </p:cNvSpPr>
          <p:nvPr>
            <p:ph type="sldImg"/>
          </p:nvPr>
        </p:nvSpPr>
        <p:spPr>
          <a:ln/>
        </p:spPr>
      </p:sp>
      <p:sp>
        <p:nvSpPr>
          <p:cNvPr id="195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7B618B7-FEAC-4D7D-B904-7C8ED1A05639}" type="slidenum">
              <a:rPr lang="en-US" smtClean="0"/>
              <a:pPr/>
              <a:t>7</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400" smtClean="0">
                <a:latin typeface="Tahoma" charset="0"/>
              </a:defRPr>
            </a:lvl1pPr>
          </a:lstStyle>
          <a:p>
            <a:pPr>
              <a:defRPr/>
            </a:pPr>
            <a:r>
              <a:rPr lang="en-US" smtClean="0"/>
              <a:t>August 14, 2014</a:t>
            </a:r>
            <a:endParaRPr lang="en-US" dirty="0"/>
          </a:p>
        </p:txBody>
      </p:sp>
      <p:sp>
        <p:nvSpPr>
          <p:cNvPr id="70" name="Rectangle 71"/>
          <p:cNvSpPr>
            <a:spLocks noGrp="1" noChangeArrowheads="1"/>
          </p:cNvSpPr>
          <p:nvPr>
            <p:ph type="sldNum" sz="quarter" idx="11"/>
          </p:nvPr>
        </p:nvSpPr>
        <p:spPr/>
        <p:txBody>
          <a:bodyPr/>
          <a:lstStyle>
            <a:lvl1pPr>
              <a:defRPr dirty="0" smtClean="0">
                <a:latin typeface="Tahoma" charset="0"/>
              </a:defRPr>
            </a:lvl1pPr>
          </a:lstStyle>
          <a:p>
            <a:pPr>
              <a:defRPr/>
            </a:pPr>
            <a:fld id="{6D66DF8F-9E10-4DDB-8C1E-68662AECA336}"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r>
              <a:rPr lang="en-US" smtClean="0"/>
              <a:t>August 14, 2014</a:t>
            </a:r>
            <a:endParaRPr lang="en-US" dirty="0"/>
          </a:p>
        </p:txBody>
      </p:sp>
      <p:sp>
        <p:nvSpPr>
          <p:cNvPr id="5" name="Rectangle 67"/>
          <p:cNvSpPr>
            <a:spLocks noGrp="1" noChangeArrowheads="1"/>
          </p:cNvSpPr>
          <p:nvPr>
            <p:ph type="sldNum" sz="quarter" idx="11"/>
          </p:nvPr>
        </p:nvSpPr>
        <p:spPr>
          <a:ln/>
        </p:spPr>
        <p:txBody>
          <a:bodyPr/>
          <a:lstStyle>
            <a:lvl1pPr>
              <a:defRPr/>
            </a:lvl1pPr>
          </a:lstStyle>
          <a:p>
            <a:pPr>
              <a:defRPr/>
            </a:pPr>
            <a:fld id="{53294580-05E8-4585-908E-66FCC5062CA7}"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August 14,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L21-</a:t>
            </a:r>
            <a:fld id="{FB8BE09D-B284-447F-A9D8-F66422B8DCE0}" type="slidenum">
              <a:rPr lang="en-US"/>
              <a:pPr>
                <a:defRPr/>
              </a:pPr>
              <a:t>‹#›</a:t>
            </a:fld>
            <a:endParaRPr lang="en-US"/>
          </a:p>
        </p:txBody>
      </p:sp>
    </p:spTree>
    <p:extLst>
      <p:ext uri="{BB962C8B-B14F-4D97-AF65-F5344CB8AC3E}">
        <p14:creationId xmlns:p14="http://schemas.microsoft.com/office/powerpoint/2010/main" val="41991882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smtClean="0">
                <a:latin typeface="Verdana" pitchFamily="34" charset="0"/>
              </a:defRPr>
            </a:lvl1pPr>
          </a:lstStyle>
          <a:p>
            <a:pPr>
              <a:defRPr/>
            </a:pPr>
            <a:r>
              <a:rPr lang="en-US" smtClean="0"/>
              <a:t>August 14, 2014</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400" dirty="0" smtClean="0">
                <a:latin typeface="Verdana" pitchFamily="34" charset="0"/>
              </a:defRPr>
            </a:lvl1pPr>
          </a:lstStyle>
          <a:p>
            <a:pPr>
              <a:defRPr/>
            </a:pPr>
            <a:r>
              <a:rPr lang="en-US" dirty="0" smtClean="0"/>
              <a:t>L24-</a:t>
            </a:r>
            <a:fld id="{D0401301-61DA-4AD1-B56D-F835E5556F1F}"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98800" y="6400800"/>
            <a:ext cx="3149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400" dirty="0" smtClean="0">
                <a:latin typeface="Tahoma"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4" r:id="rId2"/>
    <p:sldLayoutId id="2147483687" r:id="rId3"/>
  </p:sldLayoutIdLst>
  <p:timing>
    <p:tnLst>
      <p:par>
        <p:cTn id="1" dur="indefinite" restart="never" nodeType="tmRoot"/>
      </p:par>
    </p:tnLst>
  </p:timing>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660066"/>
                </a:solidFill>
              </a:rPr>
              <a:t>Processor specification without a memory model</a:t>
            </a:r>
            <a:endParaRPr lang="en-US" dirty="0"/>
          </a:p>
        </p:txBody>
      </p:sp>
      <p:sp>
        <p:nvSpPr>
          <p:cNvPr id="3074" name="Rectangle 2" descr="Rectangle: Click to edit Master text styles&#10;Second level&#10;Third level&#10;Fourth level&#10;Fifth level"/>
          <p:cNvSpPr>
            <a:spLocks noGrp="1" noChangeArrowheads="1"/>
          </p:cNvSpPr>
          <p:nvPr>
            <p:ph type="subTitle" idx="1"/>
          </p:nvPr>
        </p:nvSpPr>
        <p:spPr>
          <a:xfrm>
            <a:off x="1016479" y="3603236"/>
            <a:ext cx="7276915" cy="1752600"/>
          </a:xfrm>
        </p:spPr>
        <p:txBody>
          <a:bodyPr/>
          <a:lstStyle/>
          <a:p>
            <a:pPr eaLnBrk="1" hangingPunct="1">
              <a:lnSpc>
                <a:spcPct val="80000"/>
              </a:lnSpc>
            </a:pPr>
            <a:r>
              <a:rPr lang="en-US" sz="2000" i="1" dirty="0" smtClean="0">
                <a:solidFill>
                  <a:schemeClr val="tx2"/>
                </a:solidFill>
              </a:rPr>
              <a:t>Arvind</a:t>
            </a:r>
          </a:p>
          <a:p>
            <a:pPr eaLnBrk="1" hangingPunct="1">
              <a:lnSpc>
                <a:spcPct val="80000"/>
              </a:lnSpc>
            </a:pPr>
            <a:r>
              <a:rPr lang="en-US" sz="2000" dirty="0" smtClean="0"/>
              <a:t>Computer Science &amp; Artificial Intelligence Lab.</a:t>
            </a:r>
          </a:p>
          <a:p>
            <a:pPr eaLnBrk="1" hangingPunct="1">
              <a:lnSpc>
                <a:spcPct val="80000"/>
              </a:lnSpc>
              <a:buFont typeface="Wingdings" pitchFamily="-96" charset="2"/>
              <a:buNone/>
            </a:pPr>
            <a:r>
              <a:rPr lang="en-US" sz="2000" dirty="0" smtClean="0"/>
              <a:t>Massachusetts Institute of Technology</a:t>
            </a:r>
          </a:p>
          <a:p>
            <a:pPr eaLnBrk="1" hangingPunct="1">
              <a:lnSpc>
                <a:spcPct val="80000"/>
              </a:lnSpc>
              <a:buFont typeface="Wingdings" pitchFamily="-96" charset="2"/>
              <a:buNone/>
            </a:pPr>
            <a:endParaRPr lang="en-US" sz="2000" dirty="0"/>
          </a:p>
          <a:p>
            <a:pPr eaLnBrk="1" hangingPunct="1">
              <a:lnSpc>
                <a:spcPct val="80000"/>
              </a:lnSpc>
            </a:pPr>
            <a:r>
              <a:rPr lang="en-US" sz="2000" dirty="0" smtClean="0"/>
              <a:t>joint </a:t>
            </a:r>
            <a:r>
              <a:rPr lang="en-US" sz="2000" dirty="0"/>
              <a:t>work with </a:t>
            </a:r>
            <a:r>
              <a:rPr lang="en-US" sz="2000" dirty="0" err="1"/>
              <a:t>Murali</a:t>
            </a:r>
            <a:r>
              <a:rPr lang="en-US" sz="2000" dirty="0"/>
              <a:t> </a:t>
            </a:r>
            <a:r>
              <a:rPr lang="en-US" sz="2000" dirty="0" err="1"/>
              <a:t>Vijayaraghavan</a:t>
            </a:r>
            <a:r>
              <a:rPr lang="en-US" sz="2000" dirty="0"/>
              <a:t>, Adam </a:t>
            </a:r>
            <a:r>
              <a:rPr lang="en-US" sz="2000" dirty="0" err="1" smtClean="0"/>
              <a:t>Chlipala</a:t>
            </a:r>
            <a:endParaRPr lang="en-US" sz="2000" dirty="0" smtClean="0"/>
          </a:p>
          <a:p>
            <a:pPr eaLnBrk="1" hangingPunct="1">
              <a:lnSpc>
                <a:spcPct val="80000"/>
              </a:lnSpc>
              <a:buFont typeface="Wingdings" pitchFamily="-96" charset="2"/>
              <a:buNone/>
            </a:pPr>
            <a:endParaRPr lang="en-US" sz="2000" dirty="0" smtClean="0"/>
          </a:p>
          <a:p>
            <a:pPr eaLnBrk="1" hangingPunct="1">
              <a:lnSpc>
                <a:spcPct val="80000"/>
              </a:lnSpc>
              <a:buFont typeface="Wingdings" pitchFamily="-96" charset="2"/>
              <a:buNone/>
            </a:pPr>
            <a:endParaRPr lang="en-US" sz="2000" dirty="0"/>
          </a:p>
          <a:p>
            <a:pPr eaLnBrk="1" hangingPunct="1">
              <a:lnSpc>
                <a:spcPct val="80000"/>
              </a:lnSpc>
              <a:buFont typeface="Wingdings" pitchFamily="-96" charset="2"/>
              <a:buNone/>
            </a:pPr>
            <a:r>
              <a:rPr lang="en-US" sz="2000" dirty="0" smtClean="0"/>
              <a:t>IFIPS WG2.8, Estes Park, Colorado </a:t>
            </a:r>
            <a:endParaRPr lang="en-US" sz="2000" dirty="0" smtClean="0"/>
          </a:p>
          <a:p>
            <a:pPr eaLnBrk="1" hangingPunct="1">
              <a:lnSpc>
                <a:spcPct val="80000"/>
              </a:lnSpc>
              <a:buFont typeface="Wingdings" pitchFamily="-96" charset="2"/>
              <a:buNone/>
            </a:pPr>
            <a:r>
              <a:rPr lang="en-US" sz="2000" dirty="0" smtClean="0"/>
              <a:t>August 13, </a:t>
            </a:r>
            <a:r>
              <a:rPr lang="en-US" sz="2000" dirty="0" smtClean="0"/>
              <a:t>2014</a:t>
            </a:r>
          </a:p>
          <a:p>
            <a:pPr eaLnBrk="1" hangingPunct="1">
              <a:lnSpc>
                <a:spcPct val="80000"/>
              </a:lnSpc>
              <a:buFont typeface="Wingdings" pitchFamily="-96" charset="2"/>
              <a:buNone/>
            </a:pPr>
            <a:endParaRPr lang="en-US" sz="2000" dirty="0"/>
          </a:p>
        </p:txBody>
      </p:sp>
      <p:sp>
        <p:nvSpPr>
          <p:cNvPr id="4" name="Date Placeholder 3"/>
          <p:cNvSpPr>
            <a:spLocks noGrp="1"/>
          </p:cNvSpPr>
          <p:nvPr>
            <p:ph type="dt" sz="quarter" idx="10"/>
          </p:nvPr>
        </p:nvSpPr>
        <p:spPr/>
        <p:txBody>
          <a:bodyPr/>
          <a:lstStyle/>
          <a:p>
            <a:pPr>
              <a:defRPr/>
            </a:pPr>
            <a:r>
              <a:rPr lang="en-US" smtClean="0"/>
              <a:t>August 14, 2014</a:t>
            </a:r>
            <a:endParaRPr lang="en-US" dirty="0"/>
          </a:p>
        </p:txBody>
      </p:sp>
      <p:sp>
        <p:nvSpPr>
          <p:cNvPr id="5" name="Slide Number Placeholder 4"/>
          <p:cNvSpPr>
            <a:spLocks noGrp="1"/>
          </p:cNvSpPr>
          <p:nvPr>
            <p:ph type="sldNum" sz="quarter" idx="11"/>
          </p:nvPr>
        </p:nvSpPr>
        <p:spPr/>
        <p:txBody>
          <a:bodyPr/>
          <a:lstStyle/>
          <a:p>
            <a:pPr>
              <a:defRPr/>
            </a:pPr>
            <a:fld id="{6D66DF8F-9E10-4DDB-8C1E-68662AECA336}" type="slidenum">
              <a:rPr lang="en-US" smtClean="0"/>
              <a:pPr>
                <a:defRPr/>
              </a:pPr>
              <a:t>1</a:t>
            </a:fld>
            <a:endParaRPr lang="en-US" dirty="0"/>
          </a:p>
        </p:txBody>
      </p:sp>
    </p:spTree>
    <p:extLst>
      <p:ext uri="{BB962C8B-B14F-4D97-AF65-F5344CB8AC3E}">
        <p14:creationId xmlns:p14="http://schemas.microsoft.com/office/powerpoint/2010/main" val="916385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 simple processor </a:t>
            </a:r>
            <a:br>
              <a:rPr lang="en-US" sz="4000" dirty="0" smtClean="0"/>
            </a:br>
            <a:r>
              <a:rPr lang="en-US" sz="2400" dirty="0" smtClean="0"/>
              <a:t>sans a memory model </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036" y="1478702"/>
            <a:ext cx="6896100" cy="513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Group 10"/>
          <p:cNvGrpSpPr/>
          <p:nvPr/>
        </p:nvGrpSpPr>
        <p:grpSpPr>
          <a:xfrm>
            <a:off x="4561260" y="3232296"/>
            <a:ext cx="2413653" cy="1323439"/>
            <a:chOff x="5645826" y="3232296"/>
            <a:chExt cx="2413653" cy="1323439"/>
          </a:xfrm>
        </p:grpSpPr>
        <p:sp>
          <p:nvSpPr>
            <p:cNvPr id="4" name="TextBox 3"/>
            <p:cNvSpPr txBox="1"/>
            <p:nvPr/>
          </p:nvSpPr>
          <p:spPr>
            <a:xfrm>
              <a:off x="6092457" y="3232296"/>
              <a:ext cx="1967022" cy="1323439"/>
            </a:xfrm>
            <a:prstGeom prst="rect">
              <a:avLst/>
            </a:prstGeom>
            <a:noFill/>
          </p:spPr>
          <p:txBody>
            <a:bodyPr wrap="square" rtlCol="0">
              <a:spAutoFit/>
            </a:bodyPr>
            <a:lstStyle/>
            <a:p>
              <a:r>
                <a:rPr lang="en-US" dirty="0" smtClean="0"/>
                <a:t>issues a mem request and waits for an answer</a:t>
              </a:r>
              <a:endParaRPr lang="en-US" dirty="0"/>
            </a:p>
          </p:txBody>
        </p:sp>
        <p:sp>
          <p:nvSpPr>
            <p:cNvPr id="5" name="Right Brace 4"/>
            <p:cNvSpPr/>
            <p:nvPr/>
          </p:nvSpPr>
          <p:spPr bwMode="auto">
            <a:xfrm>
              <a:off x="5645826" y="3232296"/>
              <a:ext cx="151956" cy="1323439"/>
            </a:xfrm>
            <a:prstGeom prst="rightBrac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10" name="Group 9"/>
          <p:cNvGrpSpPr/>
          <p:nvPr/>
        </p:nvGrpSpPr>
        <p:grpSpPr>
          <a:xfrm>
            <a:off x="3094069" y="1601080"/>
            <a:ext cx="6166879" cy="1631216"/>
            <a:chOff x="3147234" y="1601080"/>
            <a:chExt cx="6166879" cy="1631216"/>
          </a:xfrm>
        </p:grpSpPr>
        <p:sp>
          <p:nvSpPr>
            <p:cNvPr id="6" name="Oval 5"/>
            <p:cNvSpPr/>
            <p:nvPr/>
          </p:nvSpPr>
          <p:spPr bwMode="auto">
            <a:xfrm>
              <a:off x="3147234" y="2849526"/>
              <a:ext cx="265814" cy="265814"/>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 name="Freeform 7"/>
            <p:cNvSpPr/>
            <p:nvPr/>
          </p:nvSpPr>
          <p:spPr bwMode="auto">
            <a:xfrm>
              <a:off x="3413048" y="2325433"/>
              <a:ext cx="3678869" cy="577255"/>
            </a:xfrm>
            <a:custGeom>
              <a:avLst/>
              <a:gdLst>
                <a:gd name="connsiteX0" fmla="*/ 0 w 3817088"/>
                <a:gd name="connsiteY0" fmla="*/ 577255 h 577255"/>
                <a:gd name="connsiteX1" fmla="*/ 2764465 w 3817088"/>
                <a:gd name="connsiteY1" fmla="*/ 34995 h 577255"/>
                <a:gd name="connsiteX2" fmla="*/ 3817088 w 3817088"/>
                <a:gd name="connsiteY2" fmla="*/ 98790 h 577255"/>
              </a:gdLst>
              <a:ahLst/>
              <a:cxnLst>
                <a:cxn ang="0">
                  <a:pos x="connsiteX0" y="connsiteY0"/>
                </a:cxn>
                <a:cxn ang="0">
                  <a:pos x="connsiteX1" y="connsiteY1"/>
                </a:cxn>
                <a:cxn ang="0">
                  <a:pos x="connsiteX2" y="connsiteY2"/>
                </a:cxn>
              </a:cxnLst>
              <a:rect l="l" t="t" r="r" b="b"/>
              <a:pathLst>
                <a:path w="3817088" h="577255">
                  <a:moveTo>
                    <a:pt x="0" y="577255"/>
                  </a:moveTo>
                  <a:cubicBezTo>
                    <a:pt x="1064142" y="345997"/>
                    <a:pt x="2128284" y="114739"/>
                    <a:pt x="2764465" y="34995"/>
                  </a:cubicBezTo>
                  <a:cubicBezTo>
                    <a:pt x="3400646" y="-44749"/>
                    <a:pt x="3608867" y="27020"/>
                    <a:pt x="3817088" y="98790"/>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TextBox 8"/>
            <p:cNvSpPr txBox="1"/>
            <p:nvPr/>
          </p:nvSpPr>
          <p:spPr>
            <a:xfrm>
              <a:off x="6985587" y="1601080"/>
              <a:ext cx="2328526" cy="1631216"/>
            </a:xfrm>
            <a:prstGeom prst="rect">
              <a:avLst/>
            </a:prstGeom>
            <a:noFill/>
          </p:spPr>
          <p:txBody>
            <a:bodyPr wrap="square" rtlCol="0">
              <a:spAutoFit/>
            </a:bodyPr>
            <a:lstStyle/>
            <a:p>
              <a:r>
                <a:rPr lang="en-US" dirty="0" smtClean="0"/>
                <a:t>a flag to indicate if the processor is waiting for a memory response </a:t>
              </a:r>
              <a:endParaRPr lang="en-US" dirty="0"/>
            </a:p>
          </p:txBody>
        </p:sp>
      </p:grpSp>
      <p:sp>
        <p:nvSpPr>
          <p:cNvPr id="12" name="Date Placeholder 11"/>
          <p:cNvSpPr>
            <a:spLocks noGrp="1"/>
          </p:cNvSpPr>
          <p:nvPr>
            <p:ph type="dt" sz="half" idx="10"/>
          </p:nvPr>
        </p:nvSpPr>
        <p:spPr/>
        <p:txBody>
          <a:bodyPr/>
          <a:lstStyle/>
          <a:p>
            <a:pPr>
              <a:defRPr/>
            </a:pPr>
            <a:r>
              <a:rPr lang="en-US" smtClean="0"/>
              <a:t>August 14, 2014</a:t>
            </a:r>
            <a:endParaRPr lang="en-US" dirty="0"/>
          </a:p>
        </p:txBody>
      </p:sp>
      <p:sp>
        <p:nvSpPr>
          <p:cNvPr id="13" name="Slide Number Placeholder 12"/>
          <p:cNvSpPr>
            <a:spLocks noGrp="1"/>
          </p:cNvSpPr>
          <p:nvPr>
            <p:ph type="sldNum" sz="quarter" idx="12"/>
          </p:nvPr>
        </p:nvSpPr>
        <p:spPr/>
        <p:txBody>
          <a:bodyPr/>
          <a:lstStyle/>
          <a:p>
            <a:pPr>
              <a:defRPr/>
            </a:pPr>
            <a:r>
              <a:rPr lang="en-US" smtClean="0"/>
              <a:t>L21-</a:t>
            </a:r>
            <a:fld id="{FB8BE09D-B284-447F-A9D8-F66422B8DCE0}" type="slidenum">
              <a:rPr lang="en-US" smtClean="0"/>
              <a:pPr>
                <a:defRPr/>
              </a:pPr>
              <a:t>10</a:t>
            </a:fld>
            <a:endParaRPr lang="en-US"/>
          </a:p>
        </p:txBody>
      </p:sp>
    </p:spTree>
    <p:extLst>
      <p:ext uri="{BB962C8B-B14F-4D97-AF65-F5344CB8AC3E}">
        <p14:creationId xmlns:p14="http://schemas.microsoft.com/office/powerpoint/2010/main" val="2434921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a:t>
            </a:r>
            <a:r>
              <a:rPr lang="en-US" dirty="0" err="1" smtClean="0"/>
              <a:t>multiported</a:t>
            </a:r>
            <a:r>
              <a:rPr lang="en-US" dirty="0" smtClean="0"/>
              <a:t> memory system</a:t>
            </a:r>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792" t="57219" r="4944" b="4817"/>
          <a:stretch/>
        </p:blipFill>
        <p:spPr bwMode="auto">
          <a:xfrm>
            <a:off x="829340" y="1913860"/>
            <a:ext cx="7891794" cy="1424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ate Placeholder 4"/>
          <p:cNvSpPr>
            <a:spLocks noGrp="1"/>
          </p:cNvSpPr>
          <p:nvPr>
            <p:ph type="dt" sz="half" idx="10"/>
          </p:nvPr>
        </p:nvSpPr>
        <p:spPr/>
        <p:txBody>
          <a:bodyPr/>
          <a:lstStyle/>
          <a:p>
            <a:pPr>
              <a:defRPr/>
            </a:pPr>
            <a:r>
              <a:rPr lang="en-US" smtClean="0"/>
              <a:t>August 14, 2014</a:t>
            </a:r>
            <a:endParaRPr lang="en-US" dirty="0"/>
          </a:p>
        </p:txBody>
      </p:sp>
      <p:sp>
        <p:nvSpPr>
          <p:cNvPr id="6" name="Slide Number Placeholder 5"/>
          <p:cNvSpPr>
            <a:spLocks noGrp="1"/>
          </p:cNvSpPr>
          <p:nvPr>
            <p:ph type="sldNum" sz="quarter" idx="12"/>
          </p:nvPr>
        </p:nvSpPr>
        <p:spPr/>
        <p:txBody>
          <a:bodyPr/>
          <a:lstStyle/>
          <a:p>
            <a:pPr>
              <a:defRPr/>
            </a:pPr>
            <a:r>
              <a:rPr lang="en-US" smtClean="0"/>
              <a:t>L21-</a:t>
            </a:r>
            <a:fld id="{FB8BE09D-B284-447F-A9D8-F66422B8DCE0}" type="slidenum">
              <a:rPr lang="en-US" smtClean="0"/>
              <a:pPr>
                <a:defRPr/>
              </a:pPr>
              <a:t>11</a:t>
            </a:fld>
            <a:endParaRPr lang="en-US"/>
          </a:p>
        </p:txBody>
      </p:sp>
    </p:spTree>
    <p:extLst>
      <p:ext uri="{BB962C8B-B14F-4D97-AF65-F5344CB8AC3E}">
        <p14:creationId xmlns:p14="http://schemas.microsoft.com/office/powerpoint/2010/main" val="465029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Cache-coherent</a:t>
            </a:r>
            <a:r>
              <a:rPr lang="en-US" dirty="0" smtClean="0"/>
              <a:t> memory systems</a:t>
            </a:r>
            <a:endParaRPr lang="en-US" dirty="0"/>
          </a:p>
        </p:txBody>
      </p:sp>
      <p:sp>
        <p:nvSpPr>
          <p:cNvPr id="3" name="Content Placeholder 2"/>
          <p:cNvSpPr>
            <a:spLocks noGrp="1"/>
          </p:cNvSpPr>
          <p:nvPr>
            <p:ph idx="1"/>
          </p:nvPr>
        </p:nvSpPr>
        <p:spPr>
          <a:xfrm>
            <a:off x="939138" y="5250301"/>
            <a:ext cx="7772400" cy="1554534"/>
          </a:xfrm>
        </p:spPr>
        <p:txBody>
          <a:bodyPr/>
          <a:lstStyle/>
          <a:p>
            <a:r>
              <a:rPr lang="en-US" sz="2400" dirty="0" smtClean="0"/>
              <a:t>Use cache-coherence protocols to </a:t>
            </a:r>
            <a:r>
              <a:rPr lang="en-US" sz="2400" dirty="0"/>
              <a:t>make </a:t>
            </a:r>
            <a:r>
              <a:rPr lang="en-US" sz="2400" dirty="0" smtClean="0"/>
              <a:t>M</a:t>
            </a:r>
            <a:r>
              <a:rPr lang="en-US" sz="2400" baseline="-25000" dirty="0" smtClean="0"/>
              <a:t>C</a:t>
            </a:r>
            <a:r>
              <a:rPr lang="en-US" sz="2400" dirty="0" smtClean="0"/>
              <a:t> behave like </a:t>
            </a:r>
            <a:r>
              <a:rPr lang="en-US" sz="2400" dirty="0"/>
              <a:t>M</a:t>
            </a:r>
            <a:r>
              <a:rPr lang="en-US" sz="2400" baseline="-25000" dirty="0"/>
              <a:t>RO</a:t>
            </a:r>
            <a:r>
              <a:rPr lang="en-US" sz="2400" dirty="0"/>
              <a:t> </a:t>
            </a:r>
            <a:r>
              <a:rPr lang="en-US" sz="2400" dirty="0" smtClean="0"/>
              <a:t>(aka as </a:t>
            </a:r>
            <a:r>
              <a:rPr lang="en-US" sz="2400" i="1" dirty="0" smtClean="0"/>
              <a:t>atomic store</a:t>
            </a:r>
            <a:r>
              <a:rPr lang="en-US" sz="2400" i="1" dirty="0" smtClean="0"/>
              <a:t>)</a:t>
            </a:r>
          </a:p>
          <a:p>
            <a:r>
              <a:rPr lang="en-US" sz="2400" i="1" dirty="0" smtClean="0"/>
              <a:t>Transition systems for CC protocols are complex</a:t>
            </a:r>
            <a:endParaRPr lang="en-US" sz="2400" i="1" dirty="0"/>
          </a:p>
        </p:txBody>
      </p:sp>
      <p:grpSp>
        <p:nvGrpSpPr>
          <p:cNvPr id="177" name="Group 176"/>
          <p:cNvGrpSpPr/>
          <p:nvPr/>
        </p:nvGrpSpPr>
        <p:grpSpPr>
          <a:xfrm>
            <a:off x="608059" y="1604816"/>
            <a:ext cx="4175185" cy="2677687"/>
            <a:chOff x="2449902" y="1318160"/>
            <a:chExt cx="4175185" cy="2677687"/>
          </a:xfrm>
        </p:grpSpPr>
        <p:grpSp>
          <p:nvGrpSpPr>
            <p:cNvPr id="21" name="Group 20"/>
            <p:cNvGrpSpPr/>
            <p:nvPr/>
          </p:nvGrpSpPr>
          <p:grpSpPr>
            <a:xfrm>
              <a:off x="2449902" y="1761606"/>
              <a:ext cx="4175185" cy="2234241"/>
              <a:chOff x="2449902" y="2406762"/>
              <a:chExt cx="4175185" cy="2234241"/>
            </a:xfrm>
          </p:grpSpPr>
          <p:sp>
            <p:nvSpPr>
              <p:cNvPr id="22" name="Line 10"/>
              <p:cNvSpPr>
                <a:spLocks noChangeShapeType="1"/>
              </p:cNvSpPr>
              <p:nvPr/>
            </p:nvSpPr>
            <p:spPr bwMode="auto">
              <a:xfrm rot="9180000">
                <a:off x="3300394" y="2884437"/>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23" name="Line 10"/>
              <p:cNvSpPr>
                <a:spLocks noChangeShapeType="1"/>
              </p:cNvSpPr>
              <p:nvPr/>
            </p:nvSpPr>
            <p:spPr bwMode="auto">
              <a:xfrm rot="9180000" flipV="1">
                <a:off x="3173738" y="2919797"/>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24" name="Rectangle 5"/>
              <p:cNvSpPr>
                <a:spLocks noChangeArrowheads="1"/>
              </p:cNvSpPr>
              <p:nvPr/>
            </p:nvSpPr>
            <p:spPr bwMode="auto">
              <a:xfrm>
                <a:off x="3038231" y="4110064"/>
                <a:ext cx="3019425" cy="366713"/>
              </a:xfrm>
              <a:prstGeom prst="rect">
                <a:avLst/>
              </a:prstGeom>
              <a:solidFill>
                <a:schemeClr val="tx1">
                  <a:lumMod val="60000"/>
                  <a:lumOff val="40000"/>
                </a:schemeClr>
              </a:solidFill>
              <a:ln w="12700">
                <a:solidFill>
                  <a:srgbClr val="FF0000"/>
                </a:solidFill>
                <a:miter lim="800000"/>
                <a:headEnd/>
                <a:tailEnd/>
              </a:ln>
            </p:spPr>
            <p:txBody>
              <a:bodyPr wrap="square" lIns="90488" tIns="44450" rIns="90488" bIns="44450">
                <a:spAutoFit/>
              </a:bodyPr>
              <a:lstStyle/>
              <a:p>
                <a:pPr algn="ctr" eaLnBrk="0" hangingPunct="0"/>
                <a:r>
                  <a:rPr lang="en-US" sz="1800">
                    <a:solidFill>
                      <a:srgbClr val="DFBD2D"/>
                    </a:solidFill>
                    <a:latin typeface="Verdana" pitchFamily="34" charset="0"/>
                  </a:rPr>
                  <a:t>M</a:t>
                </a:r>
              </a:p>
            </p:txBody>
          </p:sp>
          <p:sp>
            <p:nvSpPr>
              <p:cNvPr id="25" name="Line 10"/>
              <p:cNvSpPr>
                <a:spLocks noChangeShapeType="1"/>
              </p:cNvSpPr>
              <p:nvPr/>
            </p:nvSpPr>
            <p:spPr bwMode="auto">
              <a:xfrm>
                <a:off x="3425404" y="3711527"/>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26" name="Line 10"/>
              <p:cNvSpPr>
                <a:spLocks noChangeShapeType="1"/>
              </p:cNvSpPr>
              <p:nvPr/>
            </p:nvSpPr>
            <p:spPr bwMode="auto">
              <a:xfrm flipV="1">
                <a:off x="3517422" y="3708659"/>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27" name="Rectangle 6"/>
              <p:cNvSpPr>
                <a:spLocks noChangeArrowheads="1"/>
              </p:cNvSpPr>
              <p:nvPr/>
            </p:nvSpPr>
            <p:spPr bwMode="auto">
              <a:xfrm>
                <a:off x="2973484" y="2539115"/>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28" name="Rectangle 16"/>
              <p:cNvSpPr>
                <a:spLocks noChangeArrowheads="1"/>
              </p:cNvSpPr>
              <p:nvPr/>
            </p:nvSpPr>
            <p:spPr bwMode="auto">
              <a:xfrm>
                <a:off x="3521172" y="2539115"/>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29" name="Rectangle 17"/>
              <p:cNvSpPr>
                <a:spLocks noChangeArrowheads="1"/>
              </p:cNvSpPr>
              <p:nvPr/>
            </p:nvSpPr>
            <p:spPr bwMode="auto">
              <a:xfrm>
                <a:off x="4070447" y="2539115"/>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30" name="Rectangle 18"/>
              <p:cNvSpPr>
                <a:spLocks noChangeArrowheads="1"/>
              </p:cNvSpPr>
              <p:nvPr/>
            </p:nvSpPr>
            <p:spPr bwMode="auto">
              <a:xfrm>
                <a:off x="4618134" y="2539115"/>
                <a:ext cx="330220" cy="366767"/>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31" name="Rectangle 19"/>
              <p:cNvSpPr>
                <a:spLocks noChangeArrowheads="1"/>
              </p:cNvSpPr>
              <p:nvPr/>
            </p:nvSpPr>
            <p:spPr bwMode="auto">
              <a:xfrm>
                <a:off x="5167409" y="2539115"/>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32" name="Rectangle 20"/>
              <p:cNvSpPr>
                <a:spLocks noChangeArrowheads="1"/>
              </p:cNvSpPr>
              <p:nvPr/>
            </p:nvSpPr>
            <p:spPr bwMode="auto">
              <a:xfrm>
                <a:off x="5716684" y="2539115"/>
                <a:ext cx="330220" cy="366767"/>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33" name="Rectangle 16"/>
              <p:cNvSpPr>
                <a:spLocks noChangeArrowheads="1"/>
              </p:cNvSpPr>
              <p:nvPr/>
            </p:nvSpPr>
            <p:spPr bwMode="auto">
              <a:xfrm>
                <a:off x="3302654" y="3303961"/>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34" name="Line 10"/>
              <p:cNvSpPr>
                <a:spLocks noChangeShapeType="1"/>
              </p:cNvSpPr>
              <p:nvPr/>
            </p:nvSpPr>
            <p:spPr bwMode="auto">
              <a:xfrm rot="12420000" flipH="1">
                <a:off x="3703676" y="2873990"/>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35" name="Line 10"/>
              <p:cNvSpPr>
                <a:spLocks noChangeShapeType="1"/>
              </p:cNvSpPr>
              <p:nvPr/>
            </p:nvSpPr>
            <p:spPr bwMode="auto">
              <a:xfrm rot="12420000" flipH="1" flipV="1">
                <a:off x="3577020" y="2909350"/>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36" name="Line 10"/>
              <p:cNvSpPr>
                <a:spLocks noChangeShapeType="1"/>
              </p:cNvSpPr>
              <p:nvPr/>
            </p:nvSpPr>
            <p:spPr bwMode="auto">
              <a:xfrm rot="9180000">
                <a:off x="4375776" y="2916073"/>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37" name="Line 10"/>
              <p:cNvSpPr>
                <a:spLocks noChangeShapeType="1"/>
              </p:cNvSpPr>
              <p:nvPr/>
            </p:nvSpPr>
            <p:spPr bwMode="auto">
              <a:xfrm rot="9180000" flipV="1">
                <a:off x="4249120" y="2951433"/>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38" name="Rectangle 16"/>
              <p:cNvSpPr>
                <a:spLocks noChangeArrowheads="1"/>
              </p:cNvSpPr>
              <p:nvPr/>
            </p:nvSpPr>
            <p:spPr bwMode="auto">
              <a:xfrm>
                <a:off x="4378036" y="3335597"/>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39" name="Line 10"/>
              <p:cNvSpPr>
                <a:spLocks noChangeShapeType="1"/>
              </p:cNvSpPr>
              <p:nvPr/>
            </p:nvSpPr>
            <p:spPr bwMode="auto">
              <a:xfrm rot="12420000" flipH="1">
                <a:off x="4779058" y="2905626"/>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40" name="Line 10"/>
              <p:cNvSpPr>
                <a:spLocks noChangeShapeType="1"/>
              </p:cNvSpPr>
              <p:nvPr/>
            </p:nvSpPr>
            <p:spPr bwMode="auto">
              <a:xfrm rot="12420000" flipH="1" flipV="1">
                <a:off x="4652402" y="2940986"/>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41" name="Line 10"/>
              <p:cNvSpPr>
                <a:spLocks noChangeShapeType="1"/>
              </p:cNvSpPr>
              <p:nvPr/>
            </p:nvSpPr>
            <p:spPr bwMode="auto">
              <a:xfrm rot="9180000">
                <a:off x="5468410" y="2904579"/>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42" name="Line 10"/>
              <p:cNvSpPr>
                <a:spLocks noChangeShapeType="1"/>
              </p:cNvSpPr>
              <p:nvPr/>
            </p:nvSpPr>
            <p:spPr bwMode="auto">
              <a:xfrm rot="9180000" flipV="1">
                <a:off x="5341754" y="2939939"/>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43" name="Rectangle 16"/>
              <p:cNvSpPr>
                <a:spLocks noChangeArrowheads="1"/>
              </p:cNvSpPr>
              <p:nvPr/>
            </p:nvSpPr>
            <p:spPr bwMode="auto">
              <a:xfrm>
                <a:off x="5470670" y="3324103"/>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44" name="Line 10"/>
              <p:cNvSpPr>
                <a:spLocks noChangeShapeType="1"/>
              </p:cNvSpPr>
              <p:nvPr/>
            </p:nvSpPr>
            <p:spPr bwMode="auto">
              <a:xfrm rot="12420000" flipH="1">
                <a:off x="5871692" y="2894132"/>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45" name="Line 10"/>
              <p:cNvSpPr>
                <a:spLocks noChangeShapeType="1"/>
              </p:cNvSpPr>
              <p:nvPr/>
            </p:nvSpPr>
            <p:spPr bwMode="auto">
              <a:xfrm rot="12420000" flipH="1" flipV="1">
                <a:off x="5745036" y="2929492"/>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46" name="Line 10"/>
              <p:cNvSpPr>
                <a:spLocks noChangeShapeType="1"/>
              </p:cNvSpPr>
              <p:nvPr/>
            </p:nvSpPr>
            <p:spPr bwMode="auto">
              <a:xfrm>
                <a:off x="4485400" y="3714395"/>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47" name="Line 10"/>
              <p:cNvSpPr>
                <a:spLocks noChangeShapeType="1"/>
              </p:cNvSpPr>
              <p:nvPr/>
            </p:nvSpPr>
            <p:spPr bwMode="auto">
              <a:xfrm flipV="1">
                <a:off x="4577418" y="3711527"/>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48" name="Line 10"/>
              <p:cNvSpPr>
                <a:spLocks noChangeShapeType="1"/>
              </p:cNvSpPr>
              <p:nvPr/>
            </p:nvSpPr>
            <p:spPr bwMode="auto">
              <a:xfrm>
                <a:off x="5596625" y="3717263"/>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49" name="Line 10"/>
              <p:cNvSpPr>
                <a:spLocks noChangeShapeType="1"/>
              </p:cNvSpPr>
              <p:nvPr/>
            </p:nvSpPr>
            <p:spPr bwMode="auto">
              <a:xfrm flipV="1">
                <a:off x="5688643" y="3714395"/>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50" name="Rectangle 49"/>
              <p:cNvSpPr/>
              <p:nvPr/>
            </p:nvSpPr>
            <p:spPr bwMode="auto">
              <a:xfrm>
                <a:off x="2449902" y="2406762"/>
                <a:ext cx="4175185" cy="2234241"/>
              </a:xfrm>
              <a:prstGeom prst="rect">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rgbClr val="DFBD2D"/>
                  </a:solidFill>
                  <a:effectLst/>
                  <a:latin typeface="Verdana" pitchFamily="34" charset="0"/>
                </a:endParaRPr>
              </a:p>
            </p:txBody>
          </p:sp>
        </p:grpSp>
        <p:grpSp>
          <p:nvGrpSpPr>
            <p:cNvPr id="60" name="Group 59"/>
            <p:cNvGrpSpPr/>
            <p:nvPr/>
          </p:nvGrpSpPr>
          <p:grpSpPr>
            <a:xfrm>
              <a:off x="3101044" y="2321029"/>
              <a:ext cx="2860348" cy="986638"/>
              <a:chOff x="3101044" y="2966185"/>
              <a:chExt cx="2860348" cy="986638"/>
            </a:xfrm>
          </p:grpSpPr>
          <p:sp>
            <p:nvSpPr>
              <p:cNvPr id="61" name="Oval 60"/>
              <p:cNvSpPr/>
              <p:nvPr/>
            </p:nvSpPr>
            <p:spPr bwMode="auto">
              <a:xfrm>
                <a:off x="3101044" y="3018262"/>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2" name="Oval 61"/>
              <p:cNvSpPr/>
              <p:nvPr/>
            </p:nvSpPr>
            <p:spPr bwMode="auto">
              <a:xfrm>
                <a:off x="3363328" y="3848669"/>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3" name="Oval 62"/>
              <p:cNvSpPr/>
              <p:nvPr/>
            </p:nvSpPr>
            <p:spPr bwMode="auto">
              <a:xfrm>
                <a:off x="4754487" y="3027872"/>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4" name="Oval 63"/>
              <p:cNvSpPr/>
              <p:nvPr/>
            </p:nvSpPr>
            <p:spPr bwMode="auto">
              <a:xfrm>
                <a:off x="5295029" y="3069502"/>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5" name="Oval 64"/>
              <p:cNvSpPr/>
              <p:nvPr/>
            </p:nvSpPr>
            <p:spPr bwMode="auto">
              <a:xfrm>
                <a:off x="5555616" y="3817774"/>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6" name="Oval 65"/>
              <p:cNvSpPr/>
              <p:nvPr/>
            </p:nvSpPr>
            <p:spPr bwMode="auto">
              <a:xfrm>
                <a:off x="3260944" y="304936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7" name="Oval 66"/>
              <p:cNvSpPr/>
              <p:nvPr/>
            </p:nvSpPr>
            <p:spPr bwMode="auto">
              <a:xfrm>
                <a:off x="3724250" y="2966185"/>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8" name="Oval 67"/>
              <p:cNvSpPr/>
              <p:nvPr/>
            </p:nvSpPr>
            <p:spPr bwMode="auto">
              <a:xfrm>
                <a:off x="4337292" y="304936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9" name="Oval 68"/>
              <p:cNvSpPr/>
              <p:nvPr/>
            </p:nvSpPr>
            <p:spPr bwMode="auto">
              <a:xfrm>
                <a:off x="5849248" y="304936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0" name="Oval 69"/>
              <p:cNvSpPr/>
              <p:nvPr/>
            </p:nvSpPr>
            <p:spPr bwMode="auto">
              <a:xfrm>
                <a:off x="5646228" y="381885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1" name="Oval 70"/>
              <p:cNvSpPr/>
              <p:nvPr/>
            </p:nvSpPr>
            <p:spPr bwMode="auto">
              <a:xfrm>
                <a:off x="4537494" y="3848669"/>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2" name="Oval 71"/>
              <p:cNvSpPr/>
              <p:nvPr/>
            </p:nvSpPr>
            <p:spPr bwMode="auto">
              <a:xfrm>
                <a:off x="4436795" y="3848669"/>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3" name="Oval 72"/>
              <p:cNvSpPr/>
              <p:nvPr/>
            </p:nvSpPr>
            <p:spPr bwMode="auto">
              <a:xfrm>
                <a:off x="3542309" y="2972773"/>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4" name="Oval 73"/>
              <p:cNvSpPr/>
              <p:nvPr/>
            </p:nvSpPr>
            <p:spPr bwMode="auto">
              <a:xfrm>
                <a:off x="5705118" y="3056083"/>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4" name="Group 3"/>
            <p:cNvGrpSpPr/>
            <p:nvPr/>
          </p:nvGrpSpPr>
          <p:grpSpPr>
            <a:xfrm>
              <a:off x="2986898" y="1318160"/>
              <a:ext cx="3026763" cy="575799"/>
              <a:chOff x="2986898" y="1318160"/>
              <a:chExt cx="3026763" cy="575799"/>
            </a:xfrm>
          </p:grpSpPr>
          <p:grpSp>
            <p:nvGrpSpPr>
              <p:cNvPr id="6" name="Group 5"/>
              <p:cNvGrpSpPr/>
              <p:nvPr/>
            </p:nvGrpSpPr>
            <p:grpSpPr>
              <a:xfrm>
                <a:off x="3042970" y="1318160"/>
                <a:ext cx="2911475" cy="575799"/>
                <a:chOff x="3042970" y="1963316"/>
                <a:chExt cx="2911475" cy="575799"/>
              </a:xfrm>
            </p:grpSpPr>
            <p:grpSp>
              <p:nvGrpSpPr>
                <p:cNvPr id="7" name="Group 7"/>
                <p:cNvGrpSpPr>
                  <a:grpSpLocks/>
                </p:cNvGrpSpPr>
                <p:nvPr/>
              </p:nvGrpSpPr>
              <p:grpSpPr bwMode="auto">
                <a:xfrm>
                  <a:off x="3042970" y="1983437"/>
                  <a:ext cx="2759075" cy="555678"/>
                  <a:chOff x="1974" y="1041"/>
                  <a:chExt cx="1680" cy="157"/>
                </a:xfrm>
              </p:grpSpPr>
              <p:sp>
                <p:nvSpPr>
                  <p:cNvPr id="15"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6"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7"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8"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9"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20"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grpSp>
              <p:nvGrpSpPr>
                <p:cNvPr id="8" name="Group 7"/>
                <p:cNvGrpSpPr>
                  <a:grpSpLocks/>
                </p:cNvGrpSpPr>
                <p:nvPr/>
              </p:nvGrpSpPr>
              <p:grpSpPr bwMode="auto">
                <a:xfrm flipV="1">
                  <a:off x="3195370" y="1963316"/>
                  <a:ext cx="2759075" cy="575798"/>
                  <a:chOff x="1974" y="1041"/>
                  <a:chExt cx="1680" cy="157"/>
                </a:xfrm>
              </p:grpSpPr>
              <p:sp>
                <p:nvSpPr>
                  <p:cNvPr id="9"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0"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2"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3"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4"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grpSp>
          <p:grpSp>
            <p:nvGrpSpPr>
              <p:cNvPr id="51" name="Group 50"/>
              <p:cNvGrpSpPr/>
              <p:nvPr/>
            </p:nvGrpSpPr>
            <p:grpSpPr>
              <a:xfrm>
                <a:off x="3152740" y="1477121"/>
                <a:ext cx="2118841" cy="253797"/>
                <a:chOff x="3160712" y="2099533"/>
                <a:chExt cx="2118841" cy="253797"/>
              </a:xfrm>
            </p:grpSpPr>
            <p:sp>
              <p:nvSpPr>
                <p:cNvPr id="52" name="Oval 51"/>
                <p:cNvSpPr/>
                <p:nvPr/>
              </p:nvSpPr>
              <p:spPr bwMode="auto">
                <a:xfrm>
                  <a:off x="4232498" y="215161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3" name="Oval 52"/>
                <p:cNvSpPr/>
                <p:nvPr/>
              </p:nvSpPr>
              <p:spPr bwMode="auto">
                <a:xfrm>
                  <a:off x="3538713" y="2163710"/>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4" name="Oval 53"/>
                <p:cNvSpPr/>
                <p:nvPr/>
              </p:nvSpPr>
              <p:spPr bwMode="auto">
                <a:xfrm>
                  <a:off x="3160712" y="2172329"/>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5" name="Oval 54"/>
                <p:cNvSpPr/>
                <p:nvPr/>
              </p:nvSpPr>
              <p:spPr bwMode="auto">
                <a:xfrm>
                  <a:off x="3703676" y="2166824"/>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6" name="Oval 55"/>
                <p:cNvSpPr/>
                <p:nvPr/>
              </p:nvSpPr>
              <p:spPr bwMode="auto">
                <a:xfrm>
                  <a:off x="5167409" y="2172329"/>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7" name="Oval 56"/>
                <p:cNvSpPr/>
                <p:nvPr/>
              </p:nvSpPr>
              <p:spPr bwMode="auto">
                <a:xfrm>
                  <a:off x="4099154" y="2099533"/>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8" name="Oval 57"/>
                <p:cNvSpPr/>
                <p:nvPr/>
              </p:nvSpPr>
              <p:spPr bwMode="auto">
                <a:xfrm>
                  <a:off x="4105842" y="2249176"/>
                  <a:ext cx="112144" cy="104154"/>
                </a:xfrm>
                <a:prstGeom prst="ellipse">
                  <a:avLst/>
                </a:prstGeom>
                <a:solidFill>
                  <a:srgbClr val="CC33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9" name="Oval 58"/>
                <p:cNvSpPr/>
                <p:nvPr/>
              </p:nvSpPr>
              <p:spPr bwMode="auto">
                <a:xfrm>
                  <a:off x="4642343" y="2166824"/>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77" name="Oval 76"/>
              <p:cNvSpPr/>
              <p:nvPr/>
            </p:nvSpPr>
            <p:spPr bwMode="auto">
              <a:xfrm>
                <a:off x="2986898" y="1583538"/>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8" name="Oval 77"/>
              <p:cNvSpPr/>
              <p:nvPr/>
            </p:nvSpPr>
            <p:spPr bwMode="auto">
              <a:xfrm>
                <a:off x="2992496" y="1451461"/>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3" name="Oval 82"/>
              <p:cNvSpPr/>
              <p:nvPr/>
            </p:nvSpPr>
            <p:spPr bwMode="auto">
              <a:xfrm>
                <a:off x="5901517" y="1534896"/>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grpSp>
      <p:grpSp>
        <p:nvGrpSpPr>
          <p:cNvPr id="145" name="Group 144"/>
          <p:cNvGrpSpPr/>
          <p:nvPr/>
        </p:nvGrpSpPr>
        <p:grpSpPr>
          <a:xfrm>
            <a:off x="5587268" y="1917810"/>
            <a:ext cx="3232488" cy="943809"/>
            <a:chOff x="575360" y="4309453"/>
            <a:chExt cx="3232488" cy="943809"/>
          </a:xfrm>
        </p:grpSpPr>
        <p:grpSp>
          <p:nvGrpSpPr>
            <p:cNvPr id="86" name="Group 85"/>
            <p:cNvGrpSpPr/>
            <p:nvPr/>
          </p:nvGrpSpPr>
          <p:grpSpPr>
            <a:xfrm>
              <a:off x="672867" y="4309453"/>
              <a:ext cx="3026763" cy="575799"/>
              <a:chOff x="2986898" y="1318160"/>
              <a:chExt cx="3026763" cy="575799"/>
            </a:xfrm>
          </p:grpSpPr>
          <p:grpSp>
            <p:nvGrpSpPr>
              <p:cNvPr id="87" name="Group 86"/>
              <p:cNvGrpSpPr/>
              <p:nvPr/>
            </p:nvGrpSpPr>
            <p:grpSpPr>
              <a:xfrm>
                <a:off x="3042970" y="1318160"/>
                <a:ext cx="2911475" cy="575799"/>
                <a:chOff x="3042970" y="1963316"/>
                <a:chExt cx="2911475" cy="575799"/>
              </a:xfrm>
            </p:grpSpPr>
            <p:grpSp>
              <p:nvGrpSpPr>
                <p:cNvPr id="100" name="Group 7"/>
                <p:cNvGrpSpPr>
                  <a:grpSpLocks/>
                </p:cNvGrpSpPr>
                <p:nvPr/>
              </p:nvGrpSpPr>
              <p:grpSpPr bwMode="auto">
                <a:xfrm>
                  <a:off x="3042970" y="1983437"/>
                  <a:ext cx="2759075" cy="555678"/>
                  <a:chOff x="1974" y="1041"/>
                  <a:chExt cx="1680" cy="157"/>
                </a:xfrm>
              </p:grpSpPr>
              <p:sp>
                <p:nvSpPr>
                  <p:cNvPr id="108"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09"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0"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1"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2"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3"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grpSp>
              <p:nvGrpSpPr>
                <p:cNvPr id="101" name="Group 100"/>
                <p:cNvGrpSpPr>
                  <a:grpSpLocks/>
                </p:cNvGrpSpPr>
                <p:nvPr/>
              </p:nvGrpSpPr>
              <p:grpSpPr bwMode="auto">
                <a:xfrm flipV="1">
                  <a:off x="3195370" y="1963316"/>
                  <a:ext cx="2759075" cy="575798"/>
                  <a:chOff x="1974" y="1041"/>
                  <a:chExt cx="1680" cy="157"/>
                </a:xfrm>
              </p:grpSpPr>
              <p:sp>
                <p:nvSpPr>
                  <p:cNvPr id="102"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03"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04"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05"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06"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07"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grpSp>
          <p:grpSp>
            <p:nvGrpSpPr>
              <p:cNvPr id="88" name="Group 87"/>
              <p:cNvGrpSpPr/>
              <p:nvPr/>
            </p:nvGrpSpPr>
            <p:grpSpPr>
              <a:xfrm>
                <a:off x="3152740" y="1477121"/>
                <a:ext cx="2118841" cy="253797"/>
                <a:chOff x="3160712" y="2099533"/>
                <a:chExt cx="2118841" cy="253797"/>
              </a:xfrm>
            </p:grpSpPr>
            <p:sp>
              <p:nvSpPr>
                <p:cNvPr id="92" name="Oval 91"/>
                <p:cNvSpPr/>
                <p:nvPr/>
              </p:nvSpPr>
              <p:spPr bwMode="auto">
                <a:xfrm>
                  <a:off x="4232498" y="215161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3" name="Oval 92"/>
                <p:cNvSpPr/>
                <p:nvPr/>
              </p:nvSpPr>
              <p:spPr bwMode="auto">
                <a:xfrm>
                  <a:off x="3538713" y="2163710"/>
                  <a:ext cx="112144" cy="104154"/>
                </a:xfrm>
                <a:prstGeom prst="ellipse">
                  <a:avLst/>
                </a:prstGeom>
                <a:solidFill>
                  <a:srgbClr val="C000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4" name="Oval 93"/>
                <p:cNvSpPr/>
                <p:nvPr/>
              </p:nvSpPr>
              <p:spPr bwMode="auto">
                <a:xfrm>
                  <a:off x="3160712" y="2172329"/>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5" name="Oval 94"/>
                <p:cNvSpPr/>
                <p:nvPr/>
              </p:nvSpPr>
              <p:spPr bwMode="auto">
                <a:xfrm>
                  <a:off x="3703676" y="2166824"/>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6" name="Oval 95"/>
                <p:cNvSpPr/>
                <p:nvPr/>
              </p:nvSpPr>
              <p:spPr bwMode="auto">
                <a:xfrm>
                  <a:off x="5167409" y="2172329"/>
                  <a:ext cx="112144" cy="104154"/>
                </a:xfrm>
                <a:prstGeom prst="ellipse">
                  <a:avLst/>
                </a:prstGeom>
                <a:solidFill>
                  <a:srgbClr val="C000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7" name="Oval 96"/>
                <p:cNvSpPr/>
                <p:nvPr/>
              </p:nvSpPr>
              <p:spPr bwMode="auto">
                <a:xfrm>
                  <a:off x="4099154" y="2099533"/>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8" name="Oval 97"/>
                <p:cNvSpPr/>
                <p:nvPr/>
              </p:nvSpPr>
              <p:spPr bwMode="auto">
                <a:xfrm>
                  <a:off x="4105842" y="2249176"/>
                  <a:ext cx="112144" cy="104154"/>
                </a:xfrm>
                <a:prstGeom prst="ellipse">
                  <a:avLst/>
                </a:prstGeom>
                <a:solidFill>
                  <a:srgbClr val="CC33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9" name="Oval 98"/>
                <p:cNvSpPr/>
                <p:nvPr/>
              </p:nvSpPr>
              <p:spPr bwMode="auto">
                <a:xfrm>
                  <a:off x="4642343" y="2166824"/>
                  <a:ext cx="112144" cy="104154"/>
                </a:xfrm>
                <a:prstGeom prst="ellipse">
                  <a:avLst/>
                </a:prstGeom>
                <a:solidFill>
                  <a:srgbClr val="00B05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89" name="Oval 88"/>
              <p:cNvSpPr/>
              <p:nvPr/>
            </p:nvSpPr>
            <p:spPr bwMode="auto">
              <a:xfrm>
                <a:off x="2986898" y="1583538"/>
                <a:ext cx="112144" cy="104154"/>
              </a:xfrm>
              <a:prstGeom prst="ellipse">
                <a:avLst/>
              </a:prstGeom>
              <a:solidFill>
                <a:srgbClr val="C000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0" name="Oval 89"/>
              <p:cNvSpPr/>
              <p:nvPr/>
            </p:nvSpPr>
            <p:spPr bwMode="auto">
              <a:xfrm>
                <a:off x="2992496" y="1451461"/>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1" name="Oval 90"/>
              <p:cNvSpPr/>
              <p:nvPr/>
            </p:nvSpPr>
            <p:spPr bwMode="auto">
              <a:xfrm>
                <a:off x="5901517" y="1534896"/>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14" name="Rectangle 5"/>
            <p:cNvSpPr>
              <a:spLocks noChangeArrowheads="1"/>
            </p:cNvSpPr>
            <p:nvPr/>
          </p:nvSpPr>
          <p:spPr bwMode="auto">
            <a:xfrm>
              <a:off x="575360" y="4886549"/>
              <a:ext cx="3232488" cy="366713"/>
            </a:xfrm>
            <a:prstGeom prst="rect">
              <a:avLst/>
            </a:prstGeom>
            <a:solidFill>
              <a:schemeClr val="tx1">
                <a:lumMod val="60000"/>
                <a:lumOff val="40000"/>
              </a:schemeClr>
            </a:solidFill>
            <a:ln w="12700">
              <a:solidFill>
                <a:srgbClr val="FF0000"/>
              </a:solidFill>
              <a:miter lim="800000"/>
              <a:headEnd/>
              <a:tailEnd/>
            </a:ln>
          </p:spPr>
          <p:txBody>
            <a:bodyPr wrap="square" lIns="90488" tIns="44450" rIns="90488" bIns="44450">
              <a:spAutoFit/>
            </a:bodyPr>
            <a:lstStyle/>
            <a:p>
              <a:pPr algn="ctr" eaLnBrk="0" hangingPunct="0"/>
              <a:r>
                <a:rPr lang="en-US" sz="1800">
                  <a:solidFill>
                    <a:srgbClr val="DFBD2D"/>
                  </a:solidFill>
                  <a:latin typeface="Verdana" pitchFamily="34" charset="0"/>
                </a:rPr>
                <a:t>M</a:t>
              </a:r>
            </a:p>
          </p:txBody>
        </p:sp>
      </p:grpSp>
      <p:grpSp>
        <p:nvGrpSpPr>
          <p:cNvPr id="146" name="Group 145"/>
          <p:cNvGrpSpPr/>
          <p:nvPr/>
        </p:nvGrpSpPr>
        <p:grpSpPr>
          <a:xfrm>
            <a:off x="5587268" y="4282503"/>
            <a:ext cx="3232488" cy="943809"/>
            <a:chOff x="575360" y="4309453"/>
            <a:chExt cx="3232488" cy="943809"/>
          </a:xfrm>
        </p:grpSpPr>
        <p:grpSp>
          <p:nvGrpSpPr>
            <p:cNvPr id="147" name="Group 146"/>
            <p:cNvGrpSpPr/>
            <p:nvPr/>
          </p:nvGrpSpPr>
          <p:grpSpPr>
            <a:xfrm>
              <a:off x="672867" y="4309453"/>
              <a:ext cx="3026763" cy="575799"/>
              <a:chOff x="2986898" y="1318160"/>
              <a:chExt cx="3026763" cy="575799"/>
            </a:xfrm>
          </p:grpSpPr>
          <p:grpSp>
            <p:nvGrpSpPr>
              <p:cNvPr id="149" name="Group 148"/>
              <p:cNvGrpSpPr/>
              <p:nvPr/>
            </p:nvGrpSpPr>
            <p:grpSpPr>
              <a:xfrm>
                <a:off x="3042970" y="1318160"/>
                <a:ext cx="2911475" cy="575799"/>
                <a:chOff x="3042970" y="1963316"/>
                <a:chExt cx="2911475" cy="575799"/>
              </a:xfrm>
            </p:grpSpPr>
            <p:grpSp>
              <p:nvGrpSpPr>
                <p:cNvPr id="162" name="Group 7"/>
                <p:cNvGrpSpPr>
                  <a:grpSpLocks/>
                </p:cNvGrpSpPr>
                <p:nvPr/>
              </p:nvGrpSpPr>
              <p:grpSpPr bwMode="auto">
                <a:xfrm>
                  <a:off x="3042970" y="1983437"/>
                  <a:ext cx="2759075" cy="555678"/>
                  <a:chOff x="1974" y="1041"/>
                  <a:chExt cx="1680" cy="157"/>
                </a:xfrm>
              </p:grpSpPr>
              <p:sp>
                <p:nvSpPr>
                  <p:cNvPr id="170"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71"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72"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73"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74"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75"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grpSp>
              <p:nvGrpSpPr>
                <p:cNvPr id="163" name="Group 162"/>
                <p:cNvGrpSpPr>
                  <a:grpSpLocks/>
                </p:cNvGrpSpPr>
                <p:nvPr/>
              </p:nvGrpSpPr>
              <p:grpSpPr bwMode="auto">
                <a:xfrm flipV="1">
                  <a:off x="3195370" y="1963316"/>
                  <a:ext cx="2759075" cy="575798"/>
                  <a:chOff x="1974" y="1041"/>
                  <a:chExt cx="1680" cy="157"/>
                </a:xfrm>
              </p:grpSpPr>
              <p:sp>
                <p:nvSpPr>
                  <p:cNvPr id="164"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65"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66"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67"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68"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69"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grpSp>
          <p:grpSp>
            <p:nvGrpSpPr>
              <p:cNvPr id="150" name="Group 149"/>
              <p:cNvGrpSpPr/>
              <p:nvPr/>
            </p:nvGrpSpPr>
            <p:grpSpPr>
              <a:xfrm>
                <a:off x="3152740" y="1477121"/>
                <a:ext cx="2118841" cy="253797"/>
                <a:chOff x="3160712" y="2099533"/>
                <a:chExt cx="2118841" cy="253797"/>
              </a:xfrm>
            </p:grpSpPr>
            <p:sp>
              <p:nvSpPr>
                <p:cNvPr id="154" name="Oval 153"/>
                <p:cNvSpPr/>
                <p:nvPr/>
              </p:nvSpPr>
              <p:spPr bwMode="auto">
                <a:xfrm>
                  <a:off x="4232498" y="215161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5" name="Oval 154"/>
                <p:cNvSpPr/>
                <p:nvPr/>
              </p:nvSpPr>
              <p:spPr bwMode="auto">
                <a:xfrm>
                  <a:off x="3538713" y="2163710"/>
                  <a:ext cx="112144" cy="104154"/>
                </a:xfrm>
                <a:prstGeom prst="ellipse">
                  <a:avLst/>
                </a:prstGeom>
                <a:solidFill>
                  <a:srgbClr val="C000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6" name="Oval 155"/>
                <p:cNvSpPr/>
                <p:nvPr/>
              </p:nvSpPr>
              <p:spPr bwMode="auto">
                <a:xfrm>
                  <a:off x="3160712" y="2172329"/>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7" name="Oval 156"/>
                <p:cNvSpPr/>
                <p:nvPr/>
              </p:nvSpPr>
              <p:spPr bwMode="auto">
                <a:xfrm>
                  <a:off x="3703676" y="2166824"/>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8" name="Oval 157"/>
                <p:cNvSpPr/>
                <p:nvPr/>
              </p:nvSpPr>
              <p:spPr bwMode="auto">
                <a:xfrm>
                  <a:off x="5167409" y="2172329"/>
                  <a:ext cx="112144" cy="104154"/>
                </a:xfrm>
                <a:prstGeom prst="ellipse">
                  <a:avLst/>
                </a:prstGeom>
                <a:solidFill>
                  <a:srgbClr val="C000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9" name="Oval 158"/>
                <p:cNvSpPr/>
                <p:nvPr/>
              </p:nvSpPr>
              <p:spPr bwMode="auto">
                <a:xfrm>
                  <a:off x="4099154" y="2099533"/>
                  <a:ext cx="112144" cy="104154"/>
                </a:xfrm>
                <a:prstGeom prst="ellipse">
                  <a:avLst/>
                </a:prstGeom>
                <a:solidFill>
                  <a:srgbClr val="00B05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0" name="Oval 159"/>
                <p:cNvSpPr/>
                <p:nvPr/>
              </p:nvSpPr>
              <p:spPr bwMode="auto">
                <a:xfrm>
                  <a:off x="4105842" y="2249176"/>
                  <a:ext cx="112144" cy="104154"/>
                </a:xfrm>
                <a:prstGeom prst="ellipse">
                  <a:avLst/>
                </a:prstGeom>
                <a:solidFill>
                  <a:srgbClr val="CC33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1" name="Oval 160"/>
                <p:cNvSpPr/>
                <p:nvPr/>
              </p:nvSpPr>
              <p:spPr bwMode="auto">
                <a:xfrm>
                  <a:off x="4642343" y="2166824"/>
                  <a:ext cx="112144" cy="104154"/>
                </a:xfrm>
                <a:prstGeom prst="ellipse">
                  <a:avLst/>
                </a:prstGeom>
                <a:solidFill>
                  <a:srgbClr val="00B05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51" name="Oval 150"/>
              <p:cNvSpPr/>
              <p:nvPr/>
            </p:nvSpPr>
            <p:spPr bwMode="auto">
              <a:xfrm>
                <a:off x="2986898" y="1583538"/>
                <a:ext cx="112144" cy="104154"/>
              </a:xfrm>
              <a:prstGeom prst="ellipse">
                <a:avLst/>
              </a:prstGeom>
              <a:solidFill>
                <a:srgbClr val="C000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2" name="Oval 151"/>
              <p:cNvSpPr/>
              <p:nvPr/>
            </p:nvSpPr>
            <p:spPr bwMode="auto">
              <a:xfrm>
                <a:off x="2992496" y="1451461"/>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3" name="Oval 152"/>
              <p:cNvSpPr/>
              <p:nvPr/>
            </p:nvSpPr>
            <p:spPr bwMode="auto">
              <a:xfrm>
                <a:off x="5901517" y="1534896"/>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48" name="Rectangle 5"/>
            <p:cNvSpPr>
              <a:spLocks noChangeArrowheads="1"/>
            </p:cNvSpPr>
            <p:nvPr/>
          </p:nvSpPr>
          <p:spPr bwMode="auto">
            <a:xfrm>
              <a:off x="575360" y="4886549"/>
              <a:ext cx="3232488" cy="366713"/>
            </a:xfrm>
            <a:prstGeom prst="rect">
              <a:avLst/>
            </a:prstGeom>
            <a:solidFill>
              <a:schemeClr val="tx1">
                <a:lumMod val="60000"/>
                <a:lumOff val="40000"/>
              </a:schemeClr>
            </a:solidFill>
            <a:ln w="12700">
              <a:solidFill>
                <a:srgbClr val="FF0000"/>
              </a:solidFill>
              <a:miter lim="800000"/>
              <a:headEnd/>
              <a:tailEnd/>
            </a:ln>
          </p:spPr>
          <p:txBody>
            <a:bodyPr wrap="square" lIns="90488" tIns="44450" rIns="90488" bIns="44450">
              <a:spAutoFit/>
            </a:bodyPr>
            <a:lstStyle/>
            <a:p>
              <a:pPr algn="ctr" eaLnBrk="0" hangingPunct="0"/>
              <a:r>
                <a:rPr lang="en-US" sz="1800">
                  <a:solidFill>
                    <a:srgbClr val="DFBD2D"/>
                  </a:solidFill>
                  <a:latin typeface="Verdana" pitchFamily="34" charset="0"/>
                </a:rPr>
                <a:t>M</a:t>
              </a:r>
            </a:p>
          </p:txBody>
        </p:sp>
      </p:grpSp>
      <p:sp>
        <p:nvSpPr>
          <p:cNvPr id="176" name="TextBox 175"/>
          <p:cNvSpPr txBox="1"/>
          <p:nvPr/>
        </p:nvSpPr>
        <p:spPr>
          <a:xfrm>
            <a:off x="20316" y="2522249"/>
            <a:ext cx="2208288" cy="1015663"/>
          </a:xfrm>
          <a:prstGeom prst="rect">
            <a:avLst/>
          </a:prstGeom>
          <a:noFill/>
        </p:spPr>
        <p:txBody>
          <a:bodyPr wrap="square" rtlCol="0">
            <a:spAutoFit/>
          </a:bodyPr>
          <a:lstStyle/>
          <a:p>
            <a:r>
              <a:rPr lang="en-US" dirty="0" smtClean="0"/>
              <a:t>colors represent addresses</a:t>
            </a:r>
            <a:endParaRPr lang="en-US" dirty="0"/>
          </a:p>
        </p:txBody>
      </p:sp>
      <p:sp>
        <p:nvSpPr>
          <p:cNvPr id="178" name="TextBox 177"/>
          <p:cNvSpPr txBox="1"/>
          <p:nvPr/>
        </p:nvSpPr>
        <p:spPr>
          <a:xfrm>
            <a:off x="5582490" y="1178605"/>
            <a:ext cx="3635938" cy="707886"/>
          </a:xfrm>
          <a:prstGeom prst="rect">
            <a:avLst/>
          </a:prstGeom>
          <a:noFill/>
        </p:spPr>
        <p:txBody>
          <a:bodyPr wrap="square" rtlCol="0">
            <a:spAutoFit/>
          </a:bodyPr>
          <a:lstStyle/>
          <a:p>
            <a:r>
              <a:rPr lang="en-US" dirty="0" smtClean="0"/>
              <a:t>M</a:t>
            </a:r>
            <a:r>
              <a:rPr lang="en-US" baseline="-25000" dirty="0" smtClean="0"/>
              <a:t>SC</a:t>
            </a:r>
            <a:r>
              <a:rPr lang="en-US" dirty="0" smtClean="0"/>
              <a:t> selects the first request from some queue</a:t>
            </a:r>
            <a:endParaRPr lang="en-US" dirty="0"/>
          </a:p>
        </p:txBody>
      </p:sp>
      <p:sp>
        <p:nvSpPr>
          <p:cNvPr id="179" name="TextBox 178"/>
          <p:cNvSpPr txBox="1"/>
          <p:nvPr/>
        </p:nvSpPr>
        <p:spPr>
          <a:xfrm>
            <a:off x="5582490" y="3286961"/>
            <a:ext cx="3635938" cy="1015663"/>
          </a:xfrm>
          <a:prstGeom prst="rect">
            <a:avLst/>
          </a:prstGeom>
          <a:noFill/>
        </p:spPr>
        <p:txBody>
          <a:bodyPr wrap="square" rtlCol="0">
            <a:spAutoFit/>
          </a:bodyPr>
          <a:lstStyle/>
          <a:p>
            <a:r>
              <a:rPr lang="en-US" dirty="0" smtClean="0"/>
              <a:t>M</a:t>
            </a:r>
            <a:r>
              <a:rPr lang="en-US" baseline="-25000" dirty="0" smtClean="0"/>
              <a:t>RO</a:t>
            </a:r>
            <a:r>
              <a:rPr lang="en-US" dirty="0" smtClean="0"/>
              <a:t> selects the first request for any address from some queue</a:t>
            </a:r>
            <a:endParaRPr lang="en-US" dirty="0"/>
          </a:p>
        </p:txBody>
      </p:sp>
      <p:sp>
        <p:nvSpPr>
          <p:cNvPr id="180" name="Left-Up Arrow 179"/>
          <p:cNvSpPr/>
          <p:nvPr/>
        </p:nvSpPr>
        <p:spPr bwMode="auto">
          <a:xfrm flipH="1">
            <a:off x="2716150" y="4575918"/>
            <a:ext cx="1473151" cy="497337"/>
          </a:xfrm>
          <a:prstGeom prst="leftUpArrow">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81" name="TextBox 180"/>
          <p:cNvSpPr txBox="1"/>
          <p:nvPr/>
        </p:nvSpPr>
        <p:spPr>
          <a:xfrm>
            <a:off x="659108" y="4424476"/>
            <a:ext cx="519694" cy="400110"/>
          </a:xfrm>
          <a:prstGeom prst="rect">
            <a:avLst/>
          </a:prstGeom>
          <a:noFill/>
        </p:spPr>
        <p:txBody>
          <a:bodyPr wrap="none" rtlCol="0">
            <a:spAutoFit/>
          </a:bodyPr>
          <a:lstStyle/>
          <a:p>
            <a:r>
              <a:rPr lang="en-US" dirty="0" smtClean="0"/>
              <a:t>M</a:t>
            </a:r>
            <a:r>
              <a:rPr lang="en-US" baseline="-25000" dirty="0" smtClean="0"/>
              <a:t>C</a:t>
            </a:r>
            <a:endParaRPr lang="en-US" dirty="0"/>
          </a:p>
        </p:txBody>
      </p:sp>
      <p:sp>
        <p:nvSpPr>
          <p:cNvPr id="76" name="Date Placeholder 75"/>
          <p:cNvSpPr>
            <a:spLocks noGrp="1"/>
          </p:cNvSpPr>
          <p:nvPr>
            <p:ph type="dt" sz="half" idx="10"/>
          </p:nvPr>
        </p:nvSpPr>
        <p:spPr/>
        <p:txBody>
          <a:bodyPr/>
          <a:lstStyle/>
          <a:p>
            <a:pPr>
              <a:defRPr/>
            </a:pPr>
            <a:r>
              <a:rPr lang="en-US" smtClean="0"/>
              <a:t>August 14, 2014</a:t>
            </a:r>
            <a:endParaRPr lang="en-US" dirty="0"/>
          </a:p>
        </p:txBody>
      </p:sp>
      <p:sp>
        <p:nvSpPr>
          <p:cNvPr id="79" name="Slide Number Placeholder 78"/>
          <p:cNvSpPr>
            <a:spLocks noGrp="1"/>
          </p:cNvSpPr>
          <p:nvPr>
            <p:ph type="sldNum" sz="quarter" idx="11"/>
          </p:nvPr>
        </p:nvSpPr>
        <p:spPr/>
        <p:txBody>
          <a:bodyPr/>
          <a:lstStyle/>
          <a:p>
            <a:pPr>
              <a:defRPr/>
            </a:pPr>
            <a:fld id="{53294580-05E8-4585-908E-66FCC5062CA7}" type="slidenum">
              <a:rPr lang="en-US" smtClean="0"/>
              <a:pPr>
                <a:defRPr/>
              </a:pPr>
              <a:t>12</a:t>
            </a:fld>
            <a:endParaRPr lang="en-US" dirty="0"/>
          </a:p>
        </p:txBody>
      </p:sp>
    </p:spTree>
    <p:extLst>
      <p:ext uri="{BB962C8B-B14F-4D97-AF65-F5344CB8AC3E}">
        <p14:creationId xmlns:p14="http://schemas.microsoft.com/office/powerpoint/2010/main" val="58837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78" grpId="0"/>
      <p:bldP spid="179" grpId="0"/>
      <p:bldP spid="18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36688" cy="1143000"/>
          </a:xfrm>
        </p:spPr>
        <p:txBody>
          <a:bodyPr/>
          <a:lstStyle/>
          <a:p>
            <a:r>
              <a:rPr lang="en-US" dirty="0" smtClean="0"/>
              <a:t>Implementing SC using M</a:t>
            </a:r>
            <a:r>
              <a:rPr lang="en-US" baseline="-25000" dirty="0" smtClean="0"/>
              <a:t>RO</a:t>
            </a:r>
            <a:endParaRPr lang="en-US" baseline="-25000" dirty="0"/>
          </a:p>
        </p:txBody>
      </p:sp>
      <p:sp>
        <p:nvSpPr>
          <p:cNvPr id="3" name="Content Placeholder 2"/>
          <p:cNvSpPr>
            <a:spLocks noGrp="1"/>
          </p:cNvSpPr>
          <p:nvPr>
            <p:ph idx="1"/>
          </p:nvPr>
        </p:nvSpPr>
        <p:spPr>
          <a:xfrm>
            <a:off x="940557" y="3476846"/>
            <a:ext cx="7772400" cy="2923954"/>
          </a:xfrm>
        </p:spPr>
        <p:txBody>
          <a:bodyPr/>
          <a:lstStyle/>
          <a:p>
            <a:r>
              <a:rPr lang="en-US" sz="2400" dirty="0" smtClean="0"/>
              <a:t>Since M</a:t>
            </a:r>
            <a:r>
              <a:rPr lang="en-US" sz="2400" baseline="-25000" dirty="0" smtClean="0"/>
              <a:t>RO</a:t>
            </a:r>
            <a:r>
              <a:rPr lang="en-US" sz="2400" dirty="0" smtClean="0"/>
              <a:t> can process requests out of order make the processor </a:t>
            </a:r>
            <a:r>
              <a:rPr lang="en-US" sz="2400" i="1" dirty="0" smtClean="0">
                <a:solidFill>
                  <a:srgbClr val="FF0000"/>
                </a:solidFill>
              </a:rPr>
              <a:t>verify</a:t>
            </a:r>
            <a:r>
              <a:rPr lang="en-US" sz="2400" dirty="0" smtClean="0"/>
              <a:t> if processing the requests out of order makes any difference</a:t>
            </a:r>
          </a:p>
          <a:p>
            <a:pPr marL="0" indent="0">
              <a:buNone/>
            </a:pPr>
            <a:r>
              <a:rPr lang="en-US" sz="2400" dirty="0" smtClean="0"/>
              <a:t>			</a:t>
            </a:r>
          </a:p>
          <a:p>
            <a:pPr marL="0" indent="0">
              <a:buNone/>
            </a:pPr>
            <a:r>
              <a:rPr lang="en-US" sz="2400" dirty="0" smtClean="0"/>
              <a:t>		How? </a:t>
            </a:r>
          </a:p>
          <a:p>
            <a:pPr marL="0" indent="0">
              <a:buNone/>
            </a:pPr>
            <a:r>
              <a:rPr lang="en-US" sz="2400" dirty="0"/>
              <a:t>	</a:t>
            </a:r>
            <a:r>
              <a:rPr lang="en-US" sz="2400" dirty="0" smtClean="0"/>
              <a:t>			</a:t>
            </a:r>
            <a:r>
              <a:rPr lang="en-US" sz="2400" dirty="0" smtClean="0">
                <a:solidFill>
                  <a:srgbClr val="FF0000"/>
                </a:solidFill>
              </a:rPr>
              <a:t>Speculative Loads!</a:t>
            </a:r>
            <a:endParaRPr lang="en-US" sz="2400" dirty="0">
              <a:solidFill>
                <a:srgbClr val="FF0000"/>
              </a:solidFill>
            </a:endParaRPr>
          </a:p>
        </p:txBody>
      </p:sp>
      <p:grpSp>
        <p:nvGrpSpPr>
          <p:cNvPr id="41" name="Group 40"/>
          <p:cNvGrpSpPr/>
          <p:nvPr/>
        </p:nvGrpSpPr>
        <p:grpSpPr>
          <a:xfrm>
            <a:off x="2865333" y="1684864"/>
            <a:ext cx="3232488" cy="1308649"/>
            <a:chOff x="2865333" y="2152658"/>
            <a:chExt cx="3232488" cy="1308649"/>
          </a:xfrm>
        </p:grpSpPr>
        <p:grpSp>
          <p:nvGrpSpPr>
            <p:cNvPr id="5" name="Group 4"/>
            <p:cNvGrpSpPr/>
            <p:nvPr/>
          </p:nvGrpSpPr>
          <p:grpSpPr>
            <a:xfrm>
              <a:off x="2865333" y="2517498"/>
              <a:ext cx="3232488" cy="943809"/>
              <a:chOff x="575360" y="4309453"/>
              <a:chExt cx="3232488" cy="943809"/>
            </a:xfrm>
          </p:grpSpPr>
          <p:grpSp>
            <p:nvGrpSpPr>
              <p:cNvPr id="6" name="Group 5"/>
              <p:cNvGrpSpPr/>
              <p:nvPr/>
            </p:nvGrpSpPr>
            <p:grpSpPr>
              <a:xfrm>
                <a:off x="672867" y="4309453"/>
                <a:ext cx="3026763" cy="575799"/>
                <a:chOff x="2986898" y="1318160"/>
                <a:chExt cx="3026763" cy="575799"/>
              </a:xfrm>
            </p:grpSpPr>
            <p:grpSp>
              <p:nvGrpSpPr>
                <p:cNvPr id="8" name="Group 7"/>
                <p:cNvGrpSpPr/>
                <p:nvPr/>
              </p:nvGrpSpPr>
              <p:grpSpPr>
                <a:xfrm>
                  <a:off x="3042970" y="1318160"/>
                  <a:ext cx="2911475" cy="575799"/>
                  <a:chOff x="3042970" y="1963316"/>
                  <a:chExt cx="2911475" cy="575799"/>
                </a:xfrm>
              </p:grpSpPr>
              <p:grpSp>
                <p:nvGrpSpPr>
                  <p:cNvPr id="21" name="Group 7"/>
                  <p:cNvGrpSpPr>
                    <a:grpSpLocks/>
                  </p:cNvGrpSpPr>
                  <p:nvPr/>
                </p:nvGrpSpPr>
                <p:grpSpPr bwMode="auto">
                  <a:xfrm>
                    <a:off x="3042970" y="1983437"/>
                    <a:ext cx="2759075" cy="555678"/>
                    <a:chOff x="1974" y="1041"/>
                    <a:chExt cx="1680" cy="157"/>
                  </a:xfrm>
                </p:grpSpPr>
                <p:sp>
                  <p:nvSpPr>
                    <p:cNvPr id="29"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0"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1"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2"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3"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4"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grpSp>
                <p:nvGrpSpPr>
                  <p:cNvPr id="22" name="Group 21"/>
                  <p:cNvGrpSpPr>
                    <a:grpSpLocks/>
                  </p:cNvGrpSpPr>
                  <p:nvPr/>
                </p:nvGrpSpPr>
                <p:grpSpPr bwMode="auto">
                  <a:xfrm flipV="1">
                    <a:off x="3195370" y="1963316"/>
                    <a:ext cx="2759075" cy="575798"/>
                    <a:chOff x="1974" y="1041"/>
                    <a:chExt cx="1680" cy="157"/>
                  </a:xfrm>
                </p:grpSpPr>
                <p:sp>
                  <p:nvSpPr>
                    <p:cNvPr id="23"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24"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25"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26"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27"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28"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grpSp>
            <p:grpSp>
              <p:nvGrpSpPr>
                <p:cNvPr id="9" name="Group 8"/>
                <p:cNvGrpSpPr/>
                <p:nvPr/>
              </p:nvGrpSpPr>
              <p:grpSpPr>
                <a:xfrm>
                  <a:off x="3136831" y="1477121"/>
                  <a:ext cx="2166649" cy="253797"/>
                  <a:chOff x="3144803" y="2099533"/>
                  <a:chExt cx="2166649" cy="253797"/>
                </a:xfrm>
              </p:grpSpPr>
              <p:sp>
                <p:nvSpPr>
                  <p:cNvPr id="13" name="Oval 12"/>
                  <p:cNvSpPr/>
                  <p:nvPr/>
                </p:nvSpPr>
                <p:spPr bwMode="auto">
                  <a:xfrm>
                    <a:off x="4243131" y="2151609"/>
                    <a:ext cx="112144" cy="109853"/>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 name="Oval 13"/>
                  <p:cNvSpPr/>
                  <p:nvPr/>
                </p:nvSpPr>
                <p:spPr bwMode="auto">
                  <a:xfrm>
                    <a:off x="3538713" y="2163710"/>
                    <a:ext cx="112144" cy="104154"/>
                  </a:xfrm>
                  <a:prstGeom prst="ellipse">
                    <a:avLst/>
                  </a:prstGeom>
                  <a:solidFill>
                    <a:srgbClr val="C000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 name="Oval 14"/>
                  <p:cNvSpPr/>
                  <p:nvPr/>
                </p:nvSpPr>
                <p:spPr bwMode="auto">
                  <a:xfrm>
                    <a:off x="3144803" y="2172328"/>
                    <a:ext cx="117420" cy="104155"/>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 name="Oval 15"/>
                  <p:cNvSpPr/>
                  <p:nvPr/>
                </p:nvSpPr>
                <p:spPr bwMode="auto">
                  <a:xfrm>
                    <a:off x="3703676" y="2166824"/>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 name="Oval 16"/>
                  <p:cNvSpPr/>
                  <p:nvPr/>
                </p:nvSpPr>
                <p:spPr bwMode="auto">
                  <a:xfrm>
                    <a:off x="5199308" y="2172329"/>
                    <a:ext cx="112144" cy="104154"/>
                  </a:xfrm>
                  <a:prstGeom prst="ellipse">
                    <a:avLst/>
                  </a:prstGeom>
                  <a:solidFill>
                    <a:srgbClr val="C000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8" name="Oval 17"/>
                  <p:cNvSpPr/>
                  <p:nvPr/>
                </p:nvSpPr>
                <p:spPr bwMode="auto">
                  <a:xfrm>
                    <a:off x="4099154" y="2099533"/>
                    <a:ext cx="112144" cy="104154"/>
                  </a:xfrm>
                  <a:prstGeom prst="ellipse">
                    <a:avLst/>
                  </a:prstGeom>
                  <a:solidFill>
                    <a:srgbClr val="00B05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9" name="Oval 18"/>
                  <p:cNvSpPr/>
                  <p:nvPr/>
                </p:nvSpPr>
                <p:spPr bwMode="auto">
                  <a:xfrm>
                    <a:off x="4105842" y="2249176"/>
                    <a:ext cx="112144" cy="104154"/>
                  </a:xfrm>
                  <a:prstGeom prst="ellipse">
                    <a:avLst/>
                  </a:prstGeom>
                  <a:solidFill>
                    <a:srgbClr val="CC33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0" name="Oval 19"/>
                  <p:cNvSpPr/>
                  <p:nvPr/>
                </p:nvSpPr>
                <p:spPr bwMode="auto">
                  <a:xfrm>
                    <a:off x="4642343" y="2166824"/>
                    <a:ext cx="112144" cy="104154"/>
                  </a:xfrm>
                  <a:prstGeom prst="ellipse">
                    <a:avLst/>
                  </a:prstGeom>
                  <a:solidFill>
                    <a:srgbClr val="00B05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0" name="Oval 9"/>
                <p:cNvSpPr/>
                <p:nvPr/>
              </p:nvSpPr>
              <p:spPr bwMode="auto">
                <a:xfrm>
                  <a:off x="2986898" y="1583538"/>
                  <a:ext cx="112144" cy="104154"/>
                </a:xfrm>
                <a:prstGeom prst="ellipse">
                  <a:avLst/>
                </a:prstGeom>
                <a:solidFill>
                  <a:srgbClr val="C00000"/>
                </a:solid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 name="Oval 10"/>
                <p:cNvSpPr/>
                <p:nvPr/>
              </p:nvSpPr>
              <p:spPr bwMode="auto">
                <a:xfrm>
                  <a:off x="2992496" y="1451461"/>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 name="Oval 11"/>
                <p:cNvSpPr/>
                <p:nvPr/>
              </p:nvSpPr>
              <p:spPr bwMode="auto">
                <a:xfrm>
                  <a:off x="5901517" y="1534896"/>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7" name="Rectangle 5"/>
              <p:cNvSpPr>
                <a:spLocks noChangeArrowheads="1"/>
              </p:cNvSpPr>
              <p:nvPr/>
            </p:nvSpPr>
            <p:spPr bwMode="auto">
              <a:xfrm>
                <a:off x="575360" y="4886549"/>
                <a:ext cx="3232488" cy="366713"/>
              </a:xfrm>
              <a:prstGeom prst="rect">
                <a:avLst/>
              </a:prstGeom>
              <a:solidFill>
                <a:schemeClr val="tx1">
                  <a:lumMod val="60000"/>
                  <a:lumOff val="40000"/>
                </a:schemeClr>
              </a:solidFill>
              <a:ln w="12700">
                <a:solidFill>
                  <a:srgbClr val="FF0000"/>
                </a:solidFill>
                <a:miter lim="800000"/>
                <a:headEnd/>
                <a:tailEnd/>
              </a:ln>
            </p:spPr>
            <p:txBody>
              <a:bodyPr wrap="square" lIns="90488" tIns="44450" rIns="90488" bIns="44450">
                <a:spAutoFit/>
              </a:bodyPr>
              <a:lstStyle/>
              <a:p>
                <a:pPr algn="ctr" eaLnBrk="0" hangingPunct="0"/>
                <a:r>
                  <a:rPr lang="en-US" sz="1800">
                    <a:solidFill>
                      <a:srgbClr val="DFBD2D"/>
                    </a:solidFill>
                    <a:latin typeface="Verdana" pitchFamily="34" charset="0"/>
                  </a:rPr>
                  <a:t>M</a:t>
                </a:r>
              </a:p>
            </p:txBody>
          </p:sp>
        </p:grpSp>
        <p:sp>
          <p:nvSpPr>
            <p:cNvPr id="35" name="Rectangle 6"/>
            <p:cNvSpPr>
              <a:spLocks noChangeArrowheads="1"/>
            </p:cNvSpPr>
            <p:nvPr/>
          </p:nvSpPr>
          <p:spPr bwMode="auto">
            <a:xfrm>
              <a:off x="2959100" y="2152658"/>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36" name="Rectangle 16"/>
            <p:cNvSpPr>
              <a:spLocks noChangeArrowheads="1"/>
            </p:cNvSpPr>
            <p:nvPr/>
          </p:nvSpPr>
          <p:spPr bwMode="auto">
            <a:xfrm>
              <a:off x="3506788" y="2152658"/>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37" name="Rectangle 17"/>
            <p:cNvSpPr>
              <a:spLocks noChangeArrowheads="1"/>
            </p:cNvSpPr>
            <p:nvPr/>
          </p:nvSpPr>
          <p:spPr bwMode="auto">
            <a:xfrm>
              <a:off x="4056063" y="2152658"/>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38" name="Rectangle 18"/>
            <p:cNvSpPr>
              <a:spLocks noChangeArrowheads="1"/>
            </p:cNvSpPr>
            <p:nvPr/>
          </p:nvSpPr>
          <p:spPr bwMode="auto">
            <a:xfrm>
              <a:off x="4603750" y="2152658"/>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39" name="Rectangle 19"/>
            <p:cNvSpPr>
              <a:spLocks noChangeArrowheads="1"/>
            </p:cNvSpPr>
            <p:nvPr/>
          </p:nvSpPr>
          <p:spPr bwMode="auto">
            <a:xfrm>
              <a:off x="5153025" y="2152658"/>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40" name="Rectangle 20"/>
            <p:cNvSpPr>
              <a:spLocks noChangeArrowheads="1"/>
            </p:cNvSpPr>
            <p:nvPr/>
          </p:nvSpPr>
          <p:spPr bwMode="auto">
            <a:xfrm>
              <a:off x="5702300" y="2152658"/>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grp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43" name="Slide Number Placeholder 42"/>
          <p:cNvSpPr>
            <a:spLocks noGrp="1"/>
          </p:cNvSpPr>
          <p:nvPr>
            <p:ph type="sldNum" sz="quarter" idx="11"/>
          </p:nvPr>
        </p:nvSpPr>
        <p:spPr/>
        <p:txBody>
          <a:bodyPr/>
          <a:lstStyle/>
          <a:p>
            <a:pPr>
              <a:defRPr/>
            </a:pPr>
            <a:fld id="{53294580-05E8-4585-908E-66FCC5062CA7}" type="slidenum">
              <a:rPr lang="en-US" smtClean="0"/>
              <a:pPr>
                <a:defRPr/>
              </a:pPr>
              <a:t>13</a:t>
            </a:fld>
            <a:endParaRPr lang="en-US" dirty="0"/>
          </a:p>
        </p:txBody>
      </p:sp>
    </p:spTree>
    <p:extLst>
      <p:ext uri="{BB962C8B-B14F-4D97-AF65-F5344CB8AC3E}">
        <p14:creationId xmlns:p14="http://schemas.microsoft.com/office/powerpoint/2010/main" val="325994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70874" cy="1143000"/>
          </a:xfrm>
        </p:spPr>
        <p:txBody>
          <a:bodyPr/>
          <a:lstStyle/>
          <a:p>
            <a:r>
              <a:rPr lang="en-US" dirty="0" smtClean="0"/>
              <a:t>Speculative processors (P</a:t>
            </a:r>
            <a:r>
              <a:rPr lang="en-US" baseline="-25000" dirty="0" smtClean="0"/>
              <a:t>S</a:t>
            </a:r>
            <a:r>
              <a:rPr lang="en-US" dirty="0" smtClean="0"/>
              <a:t>)</a:t>
            </a:r>
            <a:endParaRPr lang="en-US" dirty="0"/>
          </a:p>
        </p:txBody>
      </p:sp>
      <p:sp>
        <p:nvSpPr>
          <p:cNvPr id="3" name="Content Placeholder 2"/>
          <p:cNvSpPr>
            <a:spLocks noGrp="1"/>
          </p:cNvSpPr>
          <p:nvPr>
            <p:ph idx="1"/>
          </p:nvPr>
        </p:nvSpPr>
        <p:spPr>
          <a:xfrm>
            <a:off x="609592" y="3851186"/>
            <a:ext cx="8452883" cy="2251902"/>
          </a:xfrm>
        </p:spPr>
        <p:txBody>
          <a:bodyPr/>
          <a:lstStyle/>
          <a:p>
            <a:r>
              <a:rPr lang="en-US" sz="2000" dirty="0" smtClean="0"/>
              <a:t>When a processor speculates correctly then pc must match </a:t>
            </a:r>
            <a:r>
              <a:rPr lang="en-US" sz="2000" dirty="0" err="1" smtClean="0"/>
              <a:t>npc</a:t>
            </a:r>
            <a:r>
              <a:rPr lang="en-US" sz="2000" dirty="0" smtClean="0"/>
              <a:t>; if does not then rob is emptied out and </a:t>
            </a:r>
            <a:r>
              <a:rPr lang="en-US" sz="2000" dirty="0" err="1" smtClean="0"/>
              <a:t>ppc</a:t>
            </a:r>
            <a:r>
              <a:rPr lang="en-US" sz="2000" dirty="0" smtClean="0"/>
              <a:t> is set to </a:t>
            </a:r>
            <a:r>
              <a:rPr lang="en-US" sz="2000" dirty="0" err="1" smtClean="0"/>
              <a:t>npc</a:t>
            </a:r>
            <a:endParaRPr lang="en-US" sz="2000" dirty="0" smtClean="0"/>
          </a:p>
          <a:p>
            <a:r>
              <a:rPr lang="en-US" sz="2000" dirty="0" smtClean="0"/>
              <a:t>Instruction set specifies the next value of </a:t>
            </a:r>
            <a:r>
              <a:rPr lang="en-US" sz="2000" dirty="0"/>
              <a:t>(</a:t>
            </a:r>
            <a:r>
              <a:rPr lang="en-US" sz="2000" dirty="0" err="1" smtClean="0"/>
              <a:t>state,npc</a:t>
            </a:r>
            <a:r>
              <a:rPr lang="en-US" sz="2000" dirty="0"/>
              <a:t>)</a:t>
            </a:r>
            <a:r>
              <a:rPr lang="en-US" sz="2000" dirty="0" smtClean="0"/>
              <a:t> given the current value of (</a:t>
            </a:r>
            <a:r>
              <a:rPr lang="en-US" sz="2000" dirty="0" err="1" smtClean="0"/>
              <a:t>state,npc</a:t>
            </a:r>
            <a:r>
              <a:rPr lang="en-US" sz="2000" dirty="0"/>
              <a:t>)</a:t>
            </a:r>
            <a:endParaRPr lang="en-US" sz="2000" dirty="0" smtClean="0"/>
          </a:p>
          <a:p>
            <a:r>
              <a:rPr lang="en-US" sz="2000" dirty="0" smtClean="0"/>
              <a:t>Therefore, a correct P</a:t>
            </a:r>
            <a:r>
              <a:rPr lang="en-US" sz="2000" baseline="-25000" dirty="0" smtClean="0"/>
              <a:t>S</a:t>
            </a:r>
            <a:r>
              <a:rPr lang="en-US" sz="2000" dirty="0" smtClean="0"/>
              <a:t> must guarantee that the commit slot has the right values for (</a:t>
            </a:r>
            <a:r>
              <a:rPr lang="en-US" sz="2000" dirty="0" err="1" smtClean="0"/>
              <a:t>npc</a:t>
            </a:r>
            <a:r>
              <a:rPr lang="en-US" sz="2000" dirty="0" smtClean="0"/>
              <a:t>’,state’) when pc and </a:t>
            </a:r>
            <a:r>
              <a:rPr lang="en-US" sz="2000" dirty="0" err="1" smtClean="0"/>
              <a:t>npc</a:t>
            </a:r>
            <a:r>
              <a:rPr lang="en-US" sz="2000" dirty="0" smtClean="0"/>
              <a:t> match</a:t>
            </a:r>
            <a:endParaRPr lang="en-US" sz="2000" dirty="0"/>
          </a:p>
        </p:txBody>
      </p:sp>
      <p:grpSp>
        <p:nvGrpSpPr>
          <p:cNvPr id="30" name="Group 29"/>
          <p:cNvGrpSpPr/>
          <p:nvPr/>
        </p:nvGrpSpPr>
        <p:grpSpPr>
          <a:xfrm>
            <a:off x="754919" y="1648038"/>
            <a:ext cx="7531395" cy="2181881"/>
            <a:chOff x="595424" y="1573607"/>
            <a:chExt cx="7531395" cy="2181881"/>
          </a:xfrm>
        </p:grpSpPr>
        <p:sp>
          <p:nvSpPr>
            <p:cNvPr id="5" name="TextBox 4"/>
            <p:cNvSpPr txBox="1"/>
            <p:nvPr/>
          </p:nvSpPr>
          <p:spPr>
            <a:xfrm>
              <a:off x="1807535" y="1775625"/>
              <a:ext cx="871870" cy="400110"/>
            </a:xfrm>
            <a:prstGeom prst="rect">
              <a:avLst/>
            </a:prstGeom>
            <a:noFill/>
            <a:ln>
              <a:solidFill>
                <a:srgbClr val="FF0000"/>
              </a:solidFill>
              <a:prstDash val="sysDash"/>
            </a:ln>
          </p:spPr>
          <p:txBody>
            <a:bodyPr wrap="square" rtlCol="0" anchor="t">
              <a:spAutoFit/>
            </a:bodyPr>
            <a:lstStyle/>
            <a:p>
              <a:pPr algn="ctr"/>
              <a:r>
                <a:rPr lang="en-US" dirty="0" err="1" smtClean="0"/>
                <a:t>ppc</a:t>
              </a:r>
              <a:endParaRPr lang="en-US" dirty="0"/>
            </a:p>
          </p:txBody>
        </p:sp>
        <p:sp>
          <p:nvSpPr>
            <p:cNvPr id="6" name="Rectangle 5"/>
            <p:cNvSpPr/>
            <p:nvPr/>
          </p:nvSpPr>
          <p:spPr bwMode="auto">
            <a:xfrm>
              <a:off x="3604437" y="1573607"/>
              <a:ext cx="2594344" cy="967562"/>
            </a:xfrm>
            <a:prstGeom prst="rect">
              <a:avLst/>
            </a:prstGeom>
            <a:noFill/>
            <a:ln w="952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8" name="Straight Connector 7"/>
            <p:cNvCxnSpPr/>
            <p:nvPr/>
          </p:nvCxnSpPr>
          <p:spPr bwMode="auto">
            <a:xfrm>
              <a:off x="5699051" y="1573607"/>
              <a:ext cx="10633" cy="967562"/>
            </a:xfrm>
            <a:prstGeom prst="line">
              <a:avLst/>
            </a:prstGeom>
            <a:noFill/>
            <a:ln w="9525" cap="flat" cmpd="sng" algn="ctr">
              <a:solidFill>
                <a:srgbClr val="FF0000"/>
              </a:solidFill>
              <a:prstDash val="sysDash"/>
              <a:round/>
              <a:headEnd type="none" w="med" len="med"/>
              <a:tailEnd type="none" w="med" len="med"/>
            </a:ln>
            <a:effectLst/>
          </p:spPr>
        </p:cxnSp>
        <p:sp>
          <p:nvSpPr>
            <p:cNvPr id="9" name="TextBox 8"/>
            <p:cNvSpPr txBox="1"/>
            <p:nvPr/>
          </p:nvSpPr>
          <p:spPr>
            <a:xfrm>
              <a:off x="7254949" y="1575570"/>
              <a:ext cx="871870" cy="400110"/>
            </a:xfrm>
            <a:prstGeom prst="rect">
              <a:avLst/>
            </a:prstGeom>
            <a:solidFill>
              <a:schemeClr val="tx1">
                <a:lumMod val="20000"/>
                <a:lumOff val="80000"/>
              </a:schemeClr>
            </a:solidFill>
            <a:ln>
              <a:solidFill>
                <a:srgbClr val="FF0000"/>
              </a:solidFill>
              <a:prstDash val="sysDash"/>
            </a:ln>
          </p:spPr>
          <p:txBody>
            <a:bodyPr wrap="square" rtlCol="0" anchor="t">
              <a:spAutoFit/>
            </a:bodyPr>
            <a:lstStyle/>
            <a:p>
              <a:pPr algn="ctr"/>
              <a:r>
                <a:rPr lang="en-US" dirty="0" smtClean="0"/>
                <a:t>state</a:t>
              </a:r>
              <a:endParaRPr lang="en-US" dirty="0"/>
            </a:p>
          </p:txBody>
        </p:sp>
        <p:sp>
          <p:nvSpPr>
            <p:cNvPr id="10" name="TextBox 9"/>
            <p:cNvSpPr txBox="1"/>
            <p:nvPr/>
          </p:nvSpPr>
          <p:spPr>
            <a:xfrm>
              <a:off x="7254949" y="2141059"/>
              <a:ext cx="871870" cy="400110"/>
            </a:xfrm>
            <a:prstGeom prst="rect">
              <a:avLst/>
            </a:prstGeom>
            <a:solidFill>
              <a:schemeClr val="tx1">
                <a:lumMod val="20000"/>
                <a:lumOff val="80000"/>
              </a:schemeClr>
            </a:solidFill>
            <a:ln>
              <a:solidFill>
                <a:srgbClr val="FF0000"/>
              </a:solidFill>
              <a:prstDash val="sysDash"/>
            </a:ln>
          </p:spPr>
          <p:txBody>
            <a:bodyPr wrap="square" rtlCol="0" anchor="t">
              <a:spAutoFit/>
            </a:bodyPr>
            <a:lstStyle/>
            <a:p>
              <a:pPr algn="ctr"/>
              <a:r>
                <a:rPr lang="en-US" dirty="0" err="1" smtClean="0"/>
                <a:t>npc</a:t>
              </a:r>
              <a:endParaRPr lang="en-US" dirty="0"/>
            </a:p>
          </p:txBody>
        </p:sp>
        <p:sp>
          <p:nvSpPr>
            <p:cNvPr id="11" name="TextBox 10"/>
            <p:cNvSpPr txBox="1"/>
            <p:nvPr/>
          </p:nvSpPr>
          <p:spPr>
            <a:xfrm>
              <a:off x="3507426" y="1703445"/>
              <a:ext cx="2308645" cy="707886"/>
            </a:xfrm>
            <a:prstGeom prst="rect">
              <a:avLst/>
            </a:prstGeom>
            <a:noFill/>
            <a:ln>
              <a:noFill/>
              <a:prstDash val="sysDash"/>
            </a:ln>
          </p:spPr>
          <p:txBody>
            <a:bodyPr wrap="none" rtlCol="0">
              <a:spAutoFit/>
            </a:bodyPr>
            <a:lstStyle/>
            <a:p>
              <a:pPr algn="ctr"/>
              <a:r>
                <a:rPr lang="en-US" dirty="0" smtClean="0"/>
                <a:t>rob</a:t>
              </a:r>
            </a:p>
            <a:p>
              <a:pPr algn="ctr"/>
              <a:r>
                <a:rPr lang="en-US" dirty="0" smtClean="0"/>
                <a:t>(reorder buffer) </a:t>
              </a:r>
              <a:endParaRPr lang="en-US" dirty="0"/>
            </a:p>
          </p:txBody>
        </p:sp>
        <p:sp>
          <p:nvSpPr>
            <p:cNvPr id="13" name="TextBox 12"/>
            <p:cNvSpPr txBox="1"/>
            <p:nvPr/>
          </p:nvSpPr>
          <p:spPr>
            <a:xfrm>
              <a:off x="595424" y="2341114"/>
              <a:ext cx="1648046" cy="707886"/>
            </a:xfrm>
            <a:prstGeom prst="rect">
              <a:avLst/>
            </a:prstGeom>
            <a:noFill/>
            <a:ln>
              <a:solidFill>
                <a:srgbClr val="FF0000"/>
              </a:solidFill>
              <a:prstDash val="sysDash"/>
            </a:ln>
          </p:spPr>
          <p:txBody>
            <a:bodyPr wrap="square" rtlCol="0" anchor="t">
              <a:spAutoFit/>
            </a:bodyPr>
            <a:lstStyle/>
            <a:p>
              <a:pPr algn="ctr"/>
              <a:r>
                <a:rPr lang="en-US" dirty="0" smtClean="0"/>
                <a:t>next pc predictor</a:t>
              </a:r>
              <a:endParaRPr lang="en-US" dirty="0"/>
            </a:p>
          </p:txBody>
        </p:sp>
        <p:sp>
          <p:nvSpPr>
            <p:cNvPr id="14" name="Rectangle 13"/>
            <p:cNvSpPr/>
            <p:nvPr/>
          </p:nvSpPr>
          <p:spPr bwMode="auto">
            <a:xfrm>
              <a:off x="5709684" y="1573607"/>
              <a:ext cx="489097" cy="967562"/>
            </a:xfrm>
            <a:prstGeom prst="rect">
              <a:avLst/>
            </a:prstGeom>
            <a:solidFill>
              <a:schemeClr val="tx1">
                <a:lumMod val="20000"/>
                <a:lumOff val="80000"/>
              </a:schemeClr>
            </a:solidFill>
            <a:ln w="952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6" name="Straight Arrow Connector 15"/>
            <p:cNvCxnSpPr/>
            <p:nvPr/>
          </p:nvCxnSpPr>
          <p:spPr bwMode="auto">
            <a:xfrm>
              <a:off x="2721933" y="1975680"/>
              <a:ext cx="839972" cy="0"/>
            </a:xfrm>
            <a:prstGeom prst="straightConnector1">
              <a:avLst/>
            </a:prstGeom>
            <a:noFill/>
            <a:ln w="9525" cap="flat" cmpd="sng" algn="ctr">
              <a:solidFill>
                <a:schemeClr val="tx1"/>
              </a:solidFill>
              <a:prstDash val="sysDash"/>
              <a:round/>
              <a:headEnd type="none" w="med" len="med"/>
              <a:tailEnd type="triangle" w="med" len="med"/>
            </a:ln>
            <a:effectLst/>
          </p:spPr>
        </p:cxnSp>
        <p:sp>
          <p:nvSpPr>
            <p:cNvPr id="18" name="Freeform 17"/>
            <p:cNvSpPr/>
            <p:nvPr/>
          </p:nvSpPr>
          <p:spPr bwMode="auto">
            <a:xfrm>
              <a:off x="2243470" y="2190295"/>
              <a:ext cx="191386" cy="531628"/>
            </a:xfrm>
            <a:custGeom>
              <a:avLst/>
              <a:gdLst>
                <a:gd name="connsiteX0" fmla="*/ 191386 w 191386"/>
                <a:gd name="connsiteY0" fmla="*/ 0 h 531628"/>
                <a:gd name="connsiteX1" fmla="*/ 191386 w 191386"/>
                <a:gd name="connsiteY1" fmla="*/ 531628 h 531628"/>
                <a:gd name="connsiteX2" fmla="*/ 0 w 191386"/>
                <a:gd name="connsiteY2" fmla="*/ 531628 h 531628"/>
              </a:gdLst>
              <a:ahLst/>
              <a:cxnLst>
                <a:cxn ang="0">
                  <a:pos x="connsiteX0" y="connsiteY0"/>
                </a:cxn>
                <a:cxn ang="0">
                  <a:pos x="connsiteX1" y="connsiteY1"/>
                </a:cxn>
                <a:cxn ang="0">
                  <a:pos x="connsiteX2" y="connsiteY2"/>
                </a:cxn>
              </a:cxnLst>
              <a:rect l="l" t="t" r="r" b="b"/>
              <a:pathLst>
                <a:path w="191386" h="531628">
                  <a:moveTo>
                    <a:pt x="191386" y="0"/>
                  </a:moveTo>
                  <a:lnTo>
                    <a:pt x="191386" y="531628"/>
                  </a:lnTo>
                  <a:lnTo>
                    <a:pt x="0" y="531628"/>
                  </a:lnTo>
                </a:path>
              </a:pathLst>
            </a:custGeom>
            <a:noFill/>
            <a:ln w="9525" cap="flat" cmpd="sng" algn="ctr">
              <a:solidFill>
                <a:schemeClr val="tx1"/>
              </a:solidFill>
              <a:prstDash val="sys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9" name="Freeform 18"/>
            <p:cNvSpPr/>
            <p:nvPr/>
          </p:nvSpPr>
          <p:spPr bwMode="auto">
            <a:xfrm flipH="1" flipV="1">
              <a:off x="1279405" y="1975678"/>
              <a:ext cx="528130" cy="366993"/>
            </a:xfrm>
            <a:custGeom>
              <a:avLst/>
              <a:gdLst>
                <a:gd name="connsiteX0" fmla="*/ 191386 w 191386"/>
                <a:gd name="connsiteY0" fmla="*/ 0 h 531628"/>
                <a:gd name="connsiteX1" fmla="*/ 191386 w 191386"/>
                <a:gd name="connsiteY1" fmla="*/ 531628 h 531628"/>
                <a:gd name="connsiteX2" fmla="*/ 0 w 191386"/>
                <a:gd name="connsiteY2" fmla="*/ 531628 h 531628"/>
              </a:gdLst>
              <a:ahLst/>
              <a:cxnLst>
                <a:cxn ang="0">
                  <a:pos x="connsiteX0" y="connsiteY0"/>
                </a:cxn>
                <a:cxn ang="0">
                  <a:pos x="connsiteX1" y="connsiteY1"/>
                </a:cxn>
                <a:cxn ang="0">
                  <a:pos x="connsiteX2" y="connsiteY2"/>
                </a:cxn>
              </a:cxnLst>
              <a:rect l="l" t="t" r="r" b="b"/>
              <a:pathLst>
                <a:path w="191386" h="531628">
                  <a:moveTo>
                    <a:pt x="191386" y="0"/>
                  </a:moveTo>
                  <a:lnTo>
                    <a:pt x="191386" y="531628"/>
                  </a:lnTo>
                  <a:lnTo>
                    <a:pt x="0" y="531628"/>
                  </a:lnTo>
                </a:path>
              </a:pathLst>
            </a:custGeom>
            <a:noFill/>
            <a:ln w="9525" cap="flat" cmpd="sng" algn="ctr">
              <a:solidFill>
                <a:schemeClr val="tx1"/>
              </a:solidFill>
              <a:prstDash val="sys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0" name="Straight Arrow Connector 19"/>
            <p:cNvCxnSpPr>
              <a:endCxn id="9" idx="1"/>
            </p:cNvCxnSpPr>
            <p:nvPr/>
          </p:nvCxnSpPr>
          <p:spPr bwMode="auto">
            <a:xfrm>
              <a:off x="6198781" y="1775625"/>
              <a:ext cx="1056168" cy="0"/>
            </a:xfrm>
            <a:prstGeom prst="straightConnector1">
              <a:avLst/>
            </a:prstGeom>
            <a:noFill/>
            <a:ln w="9525" cap="flat" cmpd="sng" algn="ctr">
              <a:solidFill>
                <a:schemeClr val="tx1"/>
              </a:solidFill>
              <a:prstDash val="sysDash"/>
              <a:round/>
              <a:headEnd type="none" w="med" len="med"/>
              <a:tailEnd type="triangle" w="med" len="med"/>
            </a:ln>
            <a:effectLst/>
          </p:spPr>
        </p:cxnSp>
        <p:sp>
          <p:nvSpPr>
            <p:cNvPr id="22" name="Freeform 21"/>
            <p:cNvSpPr/>
            <p:nvPr/>
          </p:nvSpPr>
          <p:spPr bwMode="auto">
            <a:xfrm flipH="1">
              <a:off x="6811933" y="1773664"/>
              <a:ext cx="443016" cy="531628"/>
            </a:xfrm>
            <a:custGeom>
              <a:avLst/>
              <a:gdLst>
                <a:gd name="connsiteX0" fmla="*/ 191386 w 191386"/>
                <a:gd name="connsiteY0" fmla="*/ 0 h 531628"/>
                <a:gd name="connsiteX1" fmla="*/ 191386 w 191386"/>
                <a:gd name="connsiteY1" fmla="*/ 531628 h 531628"/>
                <a:gd name="connsiteX2" fmla="*/ 0 w 191386"/>
                <a:gd name="connsiteY2" fmla="*/ 531628 h 531628"/>
              </a:gdLst>
              <a:ahLst/>
              <a:cxnLst>
                <a:cxn ang="0">
                  <a:pos x="connsiteX0" y="connsiteY0"/>
                </a:cxn>
                <a:cxn ang="0">
                  <a:pos x="connsiteX1" y="connsiteY1"/>
                </a:cxn>
                <a:cxn ang="0">
                  <a:pos x="connsiteX2" y="connsiteY2"/>
                </a:cxn>
              </a:cxnLst>
              <a:rect l="l" t="t" r="r" b="b"/>
              <a:pathLst>
                <a:path w="191386" h="531628">
                  <a:moveTo>
                    <a:pt x="191386" y="0"/>
                  </a:moveTo>
                  <a:lnTo>
                    <a:pt x="191386" y="531628"/>
                  </a:lnTo>
                  <a:lnTo>
                    <a:pt x="0" y="531628"/>
                  </a:lnTo>
                </a:path>
              </a:pathLst>
            </a:custGeom>
            <a:noFill/>
            <a:ln w="9525" cap="flat" cmpd="sng" algn="ctr">
              <a:solidFill>
                <a:schemeClr val="tx1"/>
              </a:solidFill>
              <a:prstDash val="sys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4" name="Straight Connector 23"/>
            <p:cNvCxnSpPr/>
            <p:nvPr/>
          </p:nvCxnSpPr>
          <p:spPr bwMode="auto">
            <a:xfrm>
              <a:off x="5837274" y="2294659"/>
              <a:ext cx="0" cy="427264"/>
            </a:xfrm>
            <a:prstGeom prst="line">
              <a:avLst/>
            </a:prstGeom>
            <a:noFill/>
            <a:ln w="9525" cap="flat" cmpd="sng" algn="ctr">
              <a:solidFill>
                <a:srgbClr val="FF0000"/>
              </a:solidFill>
              <a:prstDash val="sysDash"/>
              <a:round/>
              <a:headEnd type="none" w="med" len="med"/>
              <a:tailEnd type="none" w="med" len="med"/>
            </a:ln>
            <a:effectLst/>
          </p:spPr>
        </p:cxnSp>
        <p:sp>
          <p:nvSpPr>
            <p:cNvPr id="25" name="TextBox 24"/>
            <p:cNvSpPr txBox="1"/>
            <p:nvPr/>
          </p:nvSpPr>
          <p:spPr>
            <a:xfrm>
              <a:off x="5215070" y="2562428"/>
              <a:ext cx="2285562" cy="707886"/>
            </a:xfrm>
            <a:prstGeom prst="rect">
              <a:avLst/>
            </a:prstGeom>
            <a:noFill/>
            <a:ln>
              <a:noFill/>
              <a:prstDash val="sysDash"/>
            </a:ln>
          </p:spPr>
          <p:txBody>
            <a:bodyPr wrap="none" rtlCol="0">
              <a:spAutoFit/>
            </a:bodyPr>
            <a:lstStyle/>
            <a:p>
              <a:r>
                <a:rPr lang="en-US" dirty="0" smtClean="0"/>
                <a:t>commit slot </a:t>
              </a:r>
            </a:p>
            <a:p>
              <a:r>
                <a:rPr lang="en-US" dirty="0"/>
                <a:t>(</a:t>
              </a:r>
              <a:r>
                <a:rPr lang="en-US" dirty="0" smtClean="0"/>
                <a:t>pc, </a:t>
              </a:r>
              <a:r>
                <a:rPr lang="en-US" dirty="0" err="1" smtClean="0"/>
                <a:t>npc</a:t>
              </a:r>
              <a:r>
                <a:rPr lang="en-US" dirty="0" smtClean="0"/>
                <a:t>’, state’)</a:t>
              </a:r>
              <a:endParaRPr lang="en-US" dirty="0"/>
            </a:p>
          </p:txBody>
        </p:sp>
        <p:cxnSp>
          <p:nvCxnSpPr>
            <p:cNvPr id="27" name="Straight Arrow Connector 26"/>
            <p:cNvCxnSpPr/>
            <p:nvPr/>
          </p:nvCxnSpPr>
          <p:spPr bwMode="auto">
            <a:xfrm rot="5400000">
              <a:off x="3714305" y="2968054"/>
              <a:ext cx="839972" cy="0"/>
            </a:xfrm>
            <a:prstGeom prst="straightConnector1">
              <a:avLst/>
            </a:prstGeom>
            <a:noFill/>
            <a:ln w="9525" cap="flat" cmpd="sng" algn="ctr">
              <a:solidFill>
                <a:schemeClr val="tx1"/>
              </a:solidFill>
              <a:prstDash val="sysDash"/>
              <a:round/>
              <a:headEnd type="none" w="med" len="med"/>
              <a:tailEnd type="triangle" w="med" len="med"/>
            </a:ln>
            <a:effectLst/>
          </p:spPr>
        </p:cxnSp>
        <p:cxnSp>
          <p:nvCxnSpPr>
            <p:cNvPr id="28" name="Straight Arrow Connector 27"/>
            <p:cNvCxnSpPr/>
            <p:nvPr/>
          </p:nvCxnSpPr>
          <p:spPr bwMode="auto">
            <a:xfrm rot="16200000" flipV="1">
              <a:off x="4132519" y="2961155"/>
              <a:ext cx="839972" cy="0"/>
            </a:xfrm>
            <a:prstGeom prst="straightConnector1">
              <a:avLst/>
            </a:prstGeom>
            <a:noFill/>
            <a:ln w="9525" cap="flat" cmpd="sng" algn="ctr">
              <a:solidFill>
                <a:schemeClr val="tx1"/>
              </a:solidFill>
              <a:prstDash val="sysDash"/>
              <a:round/>
              <a:headEnd type="none" w="med" len="med"/>
              <a:tailEnd type="triangle" w="med" len="med"/>
            </a:ln>
            <a:effectLst/>
          </p:spPr>
        </p:cxnSp>
        <p:sp>
          <p:nvSpPr>
            <p:cNvPr id="29" name="TextBox 28"/>
            <p:cNvSpPr txBox="1"/>
            <p:nvPr/>
          </p:nvSpPr>
          <p:spPr>
            <a:xfrm>
              <a:off x="3515805" y="3355378"/>
              <a:ext cx="2321469" cy="400110"/>
            </a:xfrm>
            <a:prstGeom prst="rect">
              <a:avLst/>
            </a:prstGeom>
            <a:noFill/>
            <a:ln>
              <a:noFill/>
              <a:prstDash val="sysDash"/>
            </a:ln>
          </p:spPr>
          <p:txBody>
            <a:bodyPr wrap="none" rtlCol="0">
              <a:spAutoFit/>
            </a:bodyPr>
            <a:lstStyle/>
            <a:p>
              <a:r>
                <a:rPr lang="en-US" dirty="0" smtClean="0"/>
                <a:t>to/from memory</a:t>
              </a:r>
              <a:endParaRPr lang="en-US" dirty="0"/>
            </a:p>
          </p:txBody>
        </p:sp>
      </p:grpSp>
      <p:sp>
        <p:nvSpPr>
          <p:cNvPr id="31" name="TextBox 30"/>
          <p:cNvSpPr txBox="1"/>
          <p:nvPr/>
        </p:nvSpPr>
        <p:spPr>
          <a:xfrm>
            <a:off x="4548465" y="6156246"/>
            <a:ext cx="2714205" cy="400110"/>
          </a:xfrm>
          <a:prstGeom prst="rect">
            <a:avLst/>
          </a:prstGeom>
          <a:noFill/>
        </p:spPr>
        <p:txBody>
          <a:bodyPr wrap="none" rtlCol="0">
            <a:spAutoFit/>
          </a:bodyPr>
          <a:lstStyle/>
          <a:p>
            <a:r>
              <a:rPr lang="en-US" dirty="0" smtClean="0"/>
              <a:t>What about </a:t>
            </a:r>
            <a:r>
              <a:rPr lang="en-US" dirty="0" err="1" smtClean="0"/>
              <a:t>Ld</a:t>
            </a:r>
            <a:r>
              <a:rPr lang="en-US" dirty="0" smtClean="0"/>
              <a:t>? St?</a:t>
            </a:r>
            <a:endParaRPr lang="en-US" dirty="0"/>
          </a:p>
        </p:txBody>
      </p:sp>
      <p:sp>
        <p:nvSpPr>
          <p:cNvPr id="7" name="Rectangle 6"/>
          <p:cNvSpPr/>
          <p:nvPr/>
        </p:nvSpPr>
        <p:spPr bwMode="auto">
          <a:xfrm>
            <a:off x="606057" y="1509826"/>
            <a:ext cx="7889358" cy="1828800"/>
          </a:xfrm>
          <a:prstGeom prst="rect">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15" name="Slide Number Placeholder 14"/>
          <p:cNvSpPr>
            <a:spLocks noGrp="1"/>
          </p:cNvSpPr>
          <p:nvPr>
            <p:ph type="sldNum" sz="quarter" idx="11"/>
          </p:nvPr>
        </p:nvSpPr>
        <p:spPr/>
        <p:txBody>
          <a:bodyPr/>
          <a:lstStyle/>
          <a:p>
            <a:pPr>
              <a:defRPr/>
            </a:pPr>
            <a:fld id="{53294580-05E8-4585-908E-66FCC5062CA7}" type="slidenum">
              <a:rPr lang="en-US" smtClean="0"/>
              <a:pPr>
                <a:defRPr/>
              </a:pPr>
              <a:t>14</a:t>
            </a:fld>
            <a:endParaRPr lang="en-US" dirty="0"/>
          </a:p>
        </p:txBody>
      </p:sp>
    </p:spTree>
    <p:extLst>
      <p:ext uri="{BB962C8B-B14F-4D97-AF65-F5344CB8AC3E}">
        <p14:creationId xmlns:p14="http://schemas.microsoft.com/office/powerpoint/2010/main" val="305819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Speculative </a:t>
            </a:r>
            <a:r>
              <a:rPr lang="en-US" dirty="0" err="1" smtClean="0"/>
              <a:t>Ld</a:t>
            </a:r>
            <a:r>
              <a:rPr lang="en-US" dirty="0" smtClean="0"/>
              <a:t>/St</a:t>
            </a:r>
            <a:endParaRPr lang="en-US" dirty="0"/>
          </a:p>
        </p:txBody>
      </p:sp>
      <p:sp>
        <p:nvSpPr>
          <p:cNvPr id="3" name="Content Placeholder 2"/>
          <p:cNvSpPr>
            <a:spLocks noGrp="1"/>
          </p:cNvSpPr>
          <p:nvPr>
            <p:ph idx="1"/>
          </p:nvPr>
        </p:nvSpPr>
        <p:spPr>
          <a:xfrm>
            <a:off x="678712" y="1671084"/>
            <a:ext cx="7772400" cy="4114800"/>
          </a:xfrm>
        </p:spPr>
        <p:txBody>
          <a:bodyPr/>
          <a:lstStyle/>
          <a:p>
            <a:r>
              <a:rPr lang="en-US" sz="2400" dirty="0" smtClean="0"/>
              <a:t>NO speculative </a:t>
            </a:r>
            <a:r>
              <a:rPr lang="en-US" sz="2400" dirty="0" err="1" smtClean="0"/>
              <a:t>Sts</a:t>
            </a:r>
            <a:r>
              <a:rPr lang="en-US" sz="2400" dirty="0" smtClean="0"/>
              <a:t>; a St is issued only when it reaches the commit slot</a:t>
            </a:r>
          </a:p>
          <a:p>
            <a:r>
              <a:rPr lang="en-US" sz="2400" dirty="0" smtClean="0"/>
              <a:t>Speculative </a:t>
            </a:r>
            <a:r>
              <a:rPr lang="en-US" sz="2400" dirty="0" err="1" smtClean="0"/>
              <a:t>Lds</a:t>
            </a:r>
            <a:r>
              <a:rPr lang="en-US" sz="2400" dirty="0" smtClean="0"/>
              <a:t> are harmless because they do not affect the state of the external memory</a:t>
            </a:r>
          </a:p>
          <a:p>
            <a:r>
              <a:rPr lang="en-US" sz="2400" dirty="0" smtClean="0"/>
              <a:t>However, a speculative </a:t>
            </a:r>
            <a:r>
              <a:rPr lang="en-US" sz="2400" dirty="0" err="1" smtClean="0"/>
              <a:t>Ld</a:t>
            </a:r>
            <a:r>
              <a:rPr lang="en-US" sz="2400" dirty="0" smtClean="0"/>
              <a:t> can get a wrong value because P</a:t>
            </a:r>
            <a:r>
              <a:rPr lang="en-US" sz="2400" baseline="-25000" dirty="0" smtClean="0"/>
              <a:t>S</a:t>
            </a:r>
            <a:r>
              <a:rPr lang="en-US" sz="2400" dirty="0" smtClean="0"/>
              <a:t> may have read it too soon</a:t>
            </a:r>
          </a:p>
          <a:p>
            <a:r>
              <a:rPr lang="en-US" sz="2400" dirty="0" smtClean="0"/>
              <a:t>Solution: issue the </a:t>
            </a:r>
            <a:r>
              <a:rPr lang="en-US" sz="2400" dirty="0" err="1" smtClean="0"/>
              <a:t>Ld</a:t>
            </a:r>
            <a:r>
              <a:rPr lang="en-US" sz="2400" dirty="0" smtClean="0"/>
              <a:t> again when it reaches the commit slot and compare the values;</a:t>
            </a:r>
          </a:p>
          <a:p>
            <a:pPr lvl="1"/>
            <a:r>
              <a:rPr lang="en-US" sz="2000" dirty="0" smtClean="0"/>
              <a:t>mismatch means speculation failure (empty out rob)</a:t>
            </a:r>
          </a:p>
          <a:p>
            <a:r>
              <a:rPr lang="en-US" sz="2400" dirty="0" smtClean="0"/>
              <a:t>To guarantee SC no more than one St or verification </a:t>
            </a:r>
            <a:r>
              <a:rPr lang="en-US" sz="2400" dirty="0" err="1" smtClean="0"/>
              <a:t>Ld</a:t>
            </a:r>
            <a:r>
              <a:rPr lang="en-US" sz="2400" dirty="0" smtClean="0"/>
              <a:t> should be outstanding!</a:t>
            </a:r>
            <a:endParaRPr lang="en-US" sz="2400" dirty="0"/>
          </a:p>
        </p:txBody>
      </p: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6" name="Slide Number Placeholder 5"/>
          <p:cNvSpPr>
            <a:spLocks noGrp="1"/>
          </p:cNvSpPr>
          <p:nvPr>
            <p:ph type="sldNum" sz="quarter" idx="11"/>
          </p:nvPr>
        </p:nvSpPr>
        <p:spPr/>
        <p:txBody>
          <a:bodyPr/>
          <a:lstStyle/>
          <a:p>
            <a:pPr>
              <a:defRPr/>
            </a:pPr>
            <a:fld id="{53294580-05E8-4585-908E-66FCC5062CA7}" type="slidenum">
              <a:rPr lang="en-US" smtClean="0"/>
              <a:pPr>
                <a:defRPr/>
              </a:pPr>
              <a:t>15</a:t>
            </a:fld>
            <a:endParaRPr lang="en-US" dirty="0"/>
          </a:p>
        </p:txBody>
      </p:sp>
    </p:spTree>
    <p:extLst>
      <p:ext uri="{BB962C8B-B14F-4D97-AF65-F5344CB8AC3E}">
        <p14:creationId xmlns:p14="http://schemas.microsoft.com/office/powerpoint/2010/main" val="11560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Speculative Processor</a:t>
            </a:r>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60" t="361" r="19767" b="85897"/>
          <a:stretch/>
        </p:blipFill>
        <p:spPr bwMode="auto">
          <a:xfrm>
            <a:off x="786808" y="1733183"/>
            <a:ext cx="7772400" cy="1212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54" t="29533" r="18921" b="46719"/>
          <a:stretch/>
        </p:blipFill>
        <p:spPr bwMode="auto">
          <a:xfrm>
            <a:off x="786808" y="3211032"/>
            <a:ext cx="7868093" cy="2094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7" name="Slide Number Placeholder 6"/>
          <p:cNvSpPr>
            <a:spLocks noGrp="1"/>
          </p:cNvSpPr>
          <p:nvPr>
            <p:ph type="sldNum" sz="quarter" idx="12"/>
          </p:nvPr>
        </p:nvSpPr>
        <p:spPr/>
        <p:txBody>
          <a:bodyPr/>
          <a:lstStyle/>
          <a:p>
            <a:pPr>
              <a:defRPr/>
            </a:pPr>
            <a:r>
              <a:rPr lang="en-US" smtClean="0"/>
              <a:t>L21-</a:t>
            </a:r>
            <a:fld id="{FB8BE09D-B284-447F-A9D8-F66422B8DCE0}" type="slidenum">
              <a:rPr lang="en-US" smtClean="0"/>
              <a:pPr>
                <a:defRPr/>
              </a:pPr>
              <a:t>16</a:t>
            </a:fld>
            <a:endParaRPr lang="en-US"/>
          </a:p>
        </p:txBody>
      </p:sp>
    </p:spTree>
    <p:extLst>
      <p:ext uri="{BB962C8B-B14F-4D97-AF65-F5344CB8AC3E}">
        <p14:creationId xmlns:p14="http://schemas.microsoft.com/office/powerpoint/2010/main" val="4114402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baseline="-25000" dirty="0"/>
              <a:t>S</a:t>
            </a:r>
            <a:r>
              <a:rPr lang="en-US" dirty="0"/>
              <a:t> </a:t>
            </a:r>
            <a:r>
              <a:rPr lang="en-US" dirty="0" smtClean="0"/>
              <a:t>Load Instruction</a:t>
            </a:r>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54" t="13501" r="18921" b="69985"/>
          <a:stretch/>
        </p:blipFill>
        <p:spPr bwMode="auto">
          <a:xfrm>
            <a:off x="861237" y="1626853"/>
            <a:ext cx="7868093" cy="14565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p:cNvGrpSpPr/>
          <p:nvPr/>
        </p:nvGrpSpPr>
        <p:grpSpPr>
          <a:xfrm>
            <a:off x="903767" y="3391781"/>
            <a:ext cx="7783032" cy="3232298"/>
            <a:chOff x="850605" y="2413591"/>
            <a:chExt cx="7783032" cy="3232298"/>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53" t="61961" r="19767" b="1393"/>
            <a:stretch/>
          </p:blipFill>
          <p:spPr bwMode="auto">
            <a:xfrm>
              <a:off x="850605" y="2413591"/>
              <a:ext cx="7783032" cy="3232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bwMode="auto">
            <a:xfrm>
              <a:off x="850605" y="3242930"/>
              <a:ext cx="6209414" cy="74427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4" name="TextBox 3"/>
          <p:cNvSpPr txBox="1"/>
          <p:nvPr/>
        </p:nvSpPr>
        <p:spPr>
          <a:xfrm>
            <a:off x="6806047" y="3476841"/>
            <a:ext cx="2232662" cy="400110"/>
          </a:xfrm>
          <a:prstGeom prst="rect">
            <a:avLst/>
          </a:prstGeom>
          <a:noFill/>
        </p:spPr>
        <p:txBody>
          <a:bodyPr wrap="none" rtlCol="0">
            <a:spAutoFit/>
          </a:bodyPr>
          <a:lstStyle/>
          <a:p>
            <a:r>
              <a:rPr lang="en-US" dirty="0" smtClean="0"/>
              <a:t>verification load</a:t>
            </a:r>
            <a:endParaRPr lang="en-US" dirty="0"/>
          </a:p>
        </p:txBody>
      </p:sp>
      <p:sp>
        <p:nvSpPr>
          <p:cNvPr id="8" name="Date Placeholder 7"/>
          <p:cNvSpPr>
            <a:spLocks noGrp="1"/>
          </p:cNvSpPr>
          <p:nvPr>
            <p:ph type="dt" sz="half" idx="10"/>
          </p:nvPr>
        </p:nvSpPr>
        <p:spPr/>
        <p:txBody>
          <a:bodyPr/>
          <a:lstStyle/>
          <a:p>
            <a:pPr>
              <a:defRPr/>
            </a:pPr>
            <a:r>
              <a:rPr lang="en-US" smtClean="0"/>
              <a:t>August 14, 2014</a:t>
            </a:r>
            <a:endParaRPr lang="en-US" dirty="0"/>
          </a:p>
        </p:txBody>
      </p:sp>
      <p:sp>
        <p:nvSpPr>
          <p:cNvPr id="9" name="Slide Number Placeholder 8"/>
          <p:cNvSpPr>
            <a:spLocks noGrp="1"/>
          </p:cNvSpPr>
          <p:nvPr>
            <p:ph type="sldNum" sz="quarter" idx="12"/>
          </p:nvPr>
        </p:nvSpPr>
        <p:spPr/>
        <p:txBody>
          <a:bodyPr/>
          <a:lstStyle/>
          <a:p>
            <a:pPr>
              <a:defRPr/>
            </a:pPr>
            <a:r>
              <a:rPr lang="en-US" smtClean="0"/>
              <a:t>L21-</a:t>
            </a:r>
            <a:fld id="{FB8BE09D-B284-447F-A9D8-F66422B8DCE0}" type="slidenum">
              <a:rPr lang="en-US" smtClean="0"/>
              <a:pPr>
                <a:defRPr/>
              </a:pPr>
              <a:t>17</a:t>
            </a:fld>
            <a:endParaRPr lang="en-US"/>
          </a:p>
        </p:txBody>
      </p:sp>
    </p:spTree>
    <p:extLst>
      <p:ext uri="{BB962C8B-B14F-4D97-AF65-F5344CB8AC3E}">
        <p14:creationId xmlns:p14="http://schemas.microsoft.com/office/powerpoint/2010/main" val="2791425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321" y="357963"/>
            <a:ext cx="7772400" cy="1143000"/>
          </a:xfrm>
        </p:spPr>
        <p:txBody>
          <a:bodyPr/>
          <a:lstStyle/>
          <a:p>
            <a:r>
              <a:rPr lang="en-US" dirty="0" smtClean="0"/>
              <a:t>P</a:t>
            </a:r>
            <a:r>
              <a:rPr lang="en-US" baseline="-25000" dirty="0" smtClean="0"/>
              <a:t>S</a:t>
            </a:r>
            <a:r>
              <a:rPr lang="en-US" dirty="0" smtClean="0"/>
              <a:t> Store Instruction</a:t>
            </a:r>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53" t="53281" r="27061" b="37678"/>
          <a:stretch/>
        </p:blipFill>
        <p:spPr bwMode="auto">
          <a:xfrm>
            <a:off x="882502" y="1860698"/>
            <a:ext cx="7049386" cy="797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53" t="70881" r="28752" b="19837"/>
          <a:stretch/>
        </p:blipFill>
        <p:spPr bwMode="auto">
          <a:xfrm>
            <a:off x="882502" y="3030280"/>
            <a:ext cx="6879265" cy="818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6" name="Slide Number Placeholder 5"/>
          <p:cNvSpPr>
            <a:spLocks noGrp="1"/>
          </p:cNvSpPr>
          <p:nvPr>
            <p:ph type="sldNum" sz="quarter" idx="12"/>
          </p:nvPr>
        </p:nvSpPr>
        <p:spPr/>
        <p:txBody>
          <a:bodyPr/>
          <a:lstStyle/>
          <a:p>
            <a:pPr>
              <a:defRPr/>
            </a:pPr>
            <a:r>
              <a:rPr lang="en-US" smtClean="0"/>
              <a:t>L21-</a:t>
            </a:r>
            <a:fld id="{FB8BE09D-B284-447F-A9D8-F66422B8DCE0}" type="slidenum">
              <a:rPr lang="en-US" smtClean="0"/>
              <a:pPr>
                <a:defRPr/>
              </a:pPr>
              <a:t>18</a:t>
            </a:fld>
            <a:endParaRPr lang="en-US"/>
          </a:p>
        </p:txBody>
      </p:sp>
    </p:spTree>
    <p:extLst>
      <p:ext uri="{BB962C8B-B14F-4D97-AF65-F5344CB8AC3E}">
        <p14:creationId xmlns:p14="http://schemas.microsoft.com/office/powerpoint/2010/main" val="58126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of systems</a:t>
            </a:r>
            <a:endParaRPr lang="en-US" dirty="0"/>
          </a:p>
        </p:txBody>
      </p:sp>
      <p:sp>
        <p:nvSpPr>
          <p:cNvPr id="3" name="Content Placeholder 2"/>
          <p:cNvSpPr>
            <a:spLocks noGrp="1"/>
          </p:cNvSpPr>
          <p:nvPr>
            <p:ph idx="1"/>
          </p:nvPr>
        </p:nvSpPr>
        <p:spPr>
          <a:xfrm>
            <a:off x="614914" y="1532860"/>
            <a:ext cx="8156945" cy="4878572"/>
          </a:xfrm>
        </p:spPr>
        <p:txBody>
          <a:bodyPr/>
          <a:lstStyle/>
          <a:p>
            <a:r>
              <a:rPr lang="en-US" sz="2400" dirty="0" smtClean="0"/>
              <a:t>System P can be lifted to a vector of Ps:  </a:t>
            </a:r>
            <a:endParaRPr lang="en-US" sz="2400" dirty="0"/>
          </a:p>
          <a:p>
            <a:pPr marL="457200" lvl="1" indent="0">
              <a:buNone/>
            </a:pPr>
            <a:r>
              <a:rPr lang="en-US" sz="2000" dirty="0" smtClean="0"/>
              <a:t>             (</a:t>
            </a:r>
            <a:r>
              <a:rPr lang="en-US" sz="2000" dirty="0" smtClean="0">
                <a:sym typeface="Symbol"/>
              </a:rPr>
              <a:t></a:t>
            </a:r>
            <a:r>
              <a:rPr lang="en-US" sz="2000" dirty="0" smtClean="0"/>
              <a:t>[p],...) </a:t>
            </a:r>
            <a:r>
              <a:rPr lang="en-US" sz="2000" dirty="0" smtClean="0">
                <a:sym typeface="Symbol"/>
              </a:rPr>
              <a:t></a:t>
            </a:r>
            <a:r>
              <a:rPr lang="en-US" sz="2000" baseline="-25000" dirty="0" smtClean="0">
                <a:sym typeface="Symbol"/>
              </a:rPr>
              <a:t>P</a:t>
            </a:r>
            <a:r>
              <a:rPr lang="en-US" sz="2000" dirty="0" smtClean="0">
                <a:sym typeface="Symbol"/>
              </a:rPr>
              <a:t> </a:t>
            </a:r>
            <a:r>
              <a:rPr lang="en-US" sz="2000" dirty="0" smtClean="0"/>
              <a:t>(</a:t>
            </a:r>
            <a:r>
              <a:rPr lang="en-US" sz="2000" dirty="0">
                <a:sym typeface="Symbol"/>
              </a:rPr>
              <a:t></a:t>
            </a:r>
            <a:r>
              <a:rPr lang="en-US" sz="2000" dirty="0" smtClean="0"/>
              <a:t>’</a:t>
            </a:r>
            <a:r>
              <a:rPr lang="en-US" sz="2000" dirty="0" smtClean="0">
                <a:sym typeface="Symbol"/>
              </a:rPr>
              <a:t>...)</a:t>
            </a:r>
          </a:p>
          <a:p>
            <a:pPr marL="0" indent="0">
              <a:buNone/>
            </a:pPr>
            <a:r>
              <a:rPr lang="en-US" sz="2000" dirty="0" smtClean="0"/>
              <a:t>               (</a:t>
            </a:r>
            <a:r>
              <a:rPr lang="en-US" sz="2000" dirty="0" smtClean="0">
                <a:sym typeface="Symbol"/>
              </a:rPr>
              <a:t></a:t>
            </a:r>
            <a:r>
              <a:rPr lang="en-US" sz="2000" dirty="0" smtClean="0"/>
              <a:t>s,...) </a:t>
            </a:r>
            <a:r>
              <a:rPr lang="en-US" sz="2000" dirty="0" smtClean="0">
                <a:sym typeface="Symbol"/>
              </a:rPr>
              <a:t></a:t>
            </a:r>
            <a:r>
              <a:rPr lang="en-US" sz="2000" baseline="-25000" dirty="0" smtClean="0">
                <a:sym typeface="Symbol"/>
              </a:rPr>
              <a:t>P</a:t>
            </a:r>
            <a:r>
              <a:rPr lang="en-US" sz="2000" dirty="0" smtClean="0">
                <a:sym typeface="Symbol"/>
              </a:rPr>
              <a:t>* </a:t>
            </a:r>
            <a:r>
              <a:rPr lang="en-US" sz="2000" dirty="0" smtClean="0"/>
              <a:t>(</a:t>
            </a:r>
            <a:r>
              <a:rPr lang="en-US" sz="2000" dirty="0" smtClean="0">
                <a:sym typeface="Symbol"/>
              </a:rPr>
              <a:t></a:t>
            </a:r>
            <a:r>
              <a:rPr lang="en-US" sz="2000" dirty="0" smtClean="0"/>
              <a:t>s[p:=</a:t>
            </a:r>
            <a:r>
              <a:rPr lang="en-US" sz="2000" dirty="0">
                <a:sym typeface="Symbol"/>
              </a:rPr>
              <a:t> </a:t>
            </a:r>
            <a:r>
              <a:rPr lang="en-US" sz="2000" dirty="0" smtClean="0"/>
              <a:t>’],</a:t>
            </a:r>
            <a:r>
              <a:rPr lang="en-US" sz="2000" dirty="0" smtClean="0">
                <a:sym typeface="Symbol"/>
              </a:rPr>
              <a:t>...)</a:t>
            </a:r>
            <a:r>
              <a:rPr lang="en-US" sz="2400" dirty="0" smtClean="0"/>
              <a:t> </a:t>
            </a:r>
            <a:endParaRPr lang="en-US" sz="2000" dirty="0">
              <a:sym typeface="Symbol"/>
            </a:endParaRPr>
          </a:p>
          <a:p>
            <a:pPr marL="457200" lvl="1" indent="0">
              <a:buNone/>
            </a:pPr>
            <a:endParaRPr lang="en-US" sz="2000" dirty="0" smtClean="0">
              <a:sym typeface="Symbol"/>
            </a:endParaRPr>
          </a:p>
          <a:p>
            <a:pPr marL="457200" lvl="1" indent="0">
              <a:buNone/>
            </a:pPr>
            <a:endParaRPr lang="en-US" sz="2000" dirty="0"/>
          </a:p>
          <a:p>
            <a:pPr marL="457200" lvl="1" indent="0">
              <a:buNone/>
            </a:pPr>
            <a:endParaRPr lang="en-US" sz="2000" dirty="0"/>
          </a:p>
        </p:txBody>
      </p:sp>
      <p:cxnSp>
        <p:nvCxnSpPr>
          <p:cNvPr id="6" name="Straight Connector 5"/>
          <p:cNvCxnSpPr/>
          <p:nvPr/>
        </p:nvCxnSpPr>
        <p:spPr bwMode="auto">
          <a:xfrm>
            <a:off x="1052623" y="2381694"/>
            <a:ext cx="5146159" cy="10632"/>
          </a:xfrm>
          <a:prstGeom prst="line">
            <a:avLst/>
          </a:prstGeom>
          <a:noFill/>
          <a:ln w="9525" cap="flat" cmpd="sng" algn="ctr">
            <a:solidFill>
              <a:srgbClr val="FF0000"/>
            </a:solidFill>
            <a:prstDash val="solid"/>
            <a:round/>
            <a:headEnd type="none" w="med" len="med"/>
            <a:tailEnd type="none" w="med" len="med"/>
          </a:ln>
          <a:effectLst/>
        </p:spPr>
      </p:cxn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7" name="Slide Number Placeholder 6"/>
          <p:cNvSpPr>
            <a:spLocks noGrp="1"/>
          </p:cNvSpPr>
          <p:nvPr>
            <p:ph type="sldNum" sz="quarter" idx="11"/>
          </p:nvPr>
        </p:nvSpPr>
        <p:spPr/>
        <p:txBody>
          <a:bodyPr/>
          <a:lstStyle/>
          <a:p>
            <a:pPr>
              <a:defRPr/>
            </a:pPr>
            <a:fld id="{53294580-05E8-4585-908E-66FCC5062CA7}" type="slidenum">
              <a:rPr lang="en-US" smtClean="0"/>
              <a:pPr>
                <a:defRPr/>
              </a:pPr>
              <a:t>19</a:t>
            </a:fld>
            <a:endParaRPr lang="en-US" dirty="0"/>
          </a:p>
        </p:txBody>
      </p:sp>
    </p:spTree>
    <p:extLst>
      <p:ext uri="{BB962C8B-B14F-4D97-AF65-F5344CB8AC3E}">
        <p14:creationId xmlns:p14="http://schemas.microsoft.com/office/powerpoint/2010/main" val="2411535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news</a:t>
            </a:r>
            <a:endParaRPr lang="en-US" dirty="0"/>
          </a:p>
        </p:txBody>
      </p:sp>
      <p:sp>
        <p:nvSpPr>
          <p:cNvPr id="3" name="Content Placeholder 2"/>
          <p:cNvSpPr>
            <a:spLocks noGrp="1"/>
          </p:cNvSpPr>
          <p:nvPr>
            <p:ph idx="1"/>
          </p:nvPr>
        </p:nvSpPr>
        <p:spPr>
          <a:xfrm>
            <a:off x="604284" y="1564757"/>
            <a:ext cx="7772400" cy="5016795"/>
          </a:xfrm>
        </p:spPr>
        <p:txBody>
          <a:bodyPr/>
          <a:lstStyle/>
          <a:p>
            <a:r>
              <a:rPr lang="en-US" sz="2400" dirty="0" smtClean="0"/>
              <a:t>Research on memory models has penetrated the POPL community</a:t>
            </a:r>
          </a:p>
          <a:p>
            <a:r>
              <a:rPr lang="en-US" sz="2400" dirty="0" smtClean="0"/>
              <a:t>Memory models used to be exclusively in the domain of computer architects until people realized that the Java memory model (Chapter 16 of Guy Steele’s reference manual did not make much sense)</a:t>
            </a:r>
          </a:p>
          <a:p>
            <a:r>
              <a:rPr lang="en-US" sz="2400" dirty="0" smtClean="0"/>
              <a:t>The fixes to Java memory model were proposed by computer architects and, to my chagrin, published by POPL</a:t>
            </a:r>
          </a:p>
          <a:p>
            <a:pPr marL="457200" lvl="1" indent="0">
              <a:buNone/>
            </a:pPr>
            <a:r>
              <a:rPr lang="en-US" sz="2000" dirty="0" smtClean="0"/>
              <a:t>+ drew attention of serious PL researchers</a:t>
            </a:r>
          </a:p>
          <a:p>
            <a:pPr marL="457200" lvl="1" indent="0">
              <a:buNone/>
            </a:pPr>
            <a:r>
              <a:rPr lang="en-US" sz="2000" dirty="0" smtClean="0"/>
              <a:t>- not surprisingly many papers followed showing that the new Java model was also broken</a:t>
            </a:r>
            <a:endParaRPr lang="en-US" sz="2000" dirty="0"/>
          </a:p>
        </p:txBody>
      </p:sp>
      <p:sp>
        <p:nvSpPr>
          <p:cNvPr id="5" name="Date Placeholder 4"/>
          <p:cNvSpPr>
            <a:spLocks noGrp="1"/>
          </p:cNvSpPr>
          <p:nvPr>
            <p:ph type="dt" sz="half" idx="10"/>
          </p:nvPr>
        </p:nvSpPr>
        <p:spPr/>
        <p:txBody>
          <a:bodyPr/>
          <a:lstStyle/>
          <a:p>
            <a:pPr>
              <a:defRPr/>
            </a:pPr>
            <a:r>
              <a:rPr lang="en-US" smtClean="0"/>
              <a:t>August 14, 2014</a:t>
            </a:r>
            <a:endParaRPr lang="en-US" dirty="0"/>
          </a:p>
        </p:txBody>
      </p:sp>
      <p:sp>
        <p:nvSpPr>
          <p:cNvPr id="6" name="Slide Number Placeholder 5"/>
          <p:cNvSpPr>
            <a:spLocks noGrp="1"/>
          </p:cNvSpPr>
          <p:nvPr>
            <p:ph type="sldNum" sz="quarter" idx="11"/>
          </p:nvPr>
        </p:nvSpPr>
        <p:spPr/>
        <p:txBody>
          <a:bodyPr/>
          <a:lstStyle/>
          <a:p>
            <a:pPr>
              <a:defRPr/>
            </a:pPr>
            <a:fld id="{53294580-05E8-4585-908E-66FCC5062CA7}" type="slidenum">
              <a:rPr lang="en-US" smtClean="0"/>
              <a:pPr>
                <a:defRPr/>
              </a:pPr>
              <a:t>2</a:t>
            </a:fld>
            <a:endParaRPr lang="en-US" dirty="0"/>
          </a:p>
        </p:txBody>
      </p:sp>
    </p:spTree>
    <p:extLst>
      <p:ext uri="{BB962C8B-B14F-4D97-AF65-F5344CB8AC3E}">
        <p14:creationId xmlns:p14="http://schemas.microsoft.com/office/powerpoint/2010/main" val="350154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539" y="304800"/>
            <a:ext cx="8183526" cy="1143000"/>
          </a:xfrm>
        </p:spPr>
        <p:txBody>
          <a:bodyPr/>
          <a:lstStyle/>
          <a:p>
            <a:r>
              <a:rPr lang="en-US" sz="4000" dirty="0" smtClean="0"/>
              <a:t>System A simulating System B</a:t>
            </a:r>
            <a:endParaRPr lang="en-US" sz="4000" dirty="0"/>
          </a:p>
        </p:txBody>
      </p:sp>
      <p:sp>
        <p:nvSpPr>
          <p:cNvPr id="3" name="Content Placeholder 2"/>
          <p:cNvSpPr>
            <a:spLocks noGrp="1"/>
          </p:cNvSpPr>
          <p:nvPr>
            <p:ph idx="1"/>
          </p:nvPr>
        </p:nvSpPr>
        <p:spPr>
          <a:xfrm>
            <a:off x="1008322" y="4029739"/>
            <a:ext cx="7772400" cy="1669503"/>
          </a:xfrm>
        </p:spPr>
        <p:txBody>
          <a:bodyPr/>
          <a:lstStyle/>
          <a:p>
            <a:r>
              <a:rPr lang="en-US" sz="2000" dirty="0" smtClean="0"/>
              <a:t>Definition (</a:t>
            </a:r>
            <a:r>
              <a:rPr lang="en-US" sz="2000" dirty="0" smtClean="0"/>
              <a:t>A </a:t>
            </a:r>
            <a:r>
              <a:rPr lang="en-US" sz="2000" dirty="0" smtClean="0">
                <a:sym typeface="Symbol"/>
              </a:rPr>
              <a:t> </a:t>
            </a:r>
            <a:r>
              <a:rPr lang="en-US" sz="2000" dirty="0" smtClean="0"/>
              <a:t>B</a:t>
            </a:r>
            <a:r>
              <a:rPr lang="en-US" sz="2000" dirty="0" smtClean="0"/>
              <a:t>) If system A can make a move then System B can also make a similar move</a:t>
            </a:r>
          </a:p>
          <a:p>
            <a:endParaRPr lang="en-US" sz="2000" dirty="0"/>
          </a:p>
          <a:p>
            <a:r>
              <a:rPr lang="en-US" sz="2000" dirty="0">
                <a:sym typeface="Symbol"/>
              </a:rPr>
              <a:t>A  B </a:t>
            </a:r>
            <a:r>
              <a:rPr lang="en-US" sz="2000" dirty="0" smtClean="0">
                <a:sym typeface="Symbol"/>
              </a:rPr>
              <a:t>is aka A implements B or A is sound </a:t>
            </a:r>
            <a:r>
              <a:rPr lang="en-US" sz="2000" dirty="0" err="1" smtClean="0">
                <a:sym typeface="Symbol"/>
              </a:rPr>
              <a:t>wrt</a:t>
            </a:r>
            <a:r>
              <a:rPr lang="en-US" sz="2000" dirty="0" smtClean="0">
                <a:sym typeface="Symbol"/>
              </a:rPr>
              <a:t> B</a:t>
            </a:r>
            <a:endParaRPr lang="en-US" sz="2000" dirty="0" smtClean="0"/>
          </a:p>
          <a:p>
            <a:endParaRPr lang="en-US" sz="2000" dirty="0"/>
          </a:p>
          <a:p>
            <a:endParaRPr lang="en-US" sz="2000" dirty="0"/>
          </a:p>
        </p:txBody>
      </p:sp>
      <p:sp>
        <p:nvSpPr>
          <p:cNvPr id="5" name="Rectangle 4"/>
          <p:cNvSpPr/>
          <p:nvPr/>
        </p:nvSpPr>
        <p:spPr>
          <a:xfrm>
            <a:off x="3409029" y="1974303"/>
            <a:ext cx="1846980" cy="400110"/>
          </a:xfrm>
          <a:prstGeom prst="rect">
            <a:avLst/>
          </a:prstGeom>
        </p:spPr>
        <p:txBody>
          <a:bodyPr wrap="none">
            <a:spAutoFit/>
          </a:bodyPr>
          <a:lstStyle/>
          <a:p>
            <a:r>
              <a:rPr lang="en-US" dirty="0" smtClean="0"/>
              <a:t>s</a:t>
            </a:r>
            <a:r>
              <a:rPr lang="en-US" baseline="-25000" dirty="0" smtClean="0"/>
              <a:t>1</a:t>
            </a:r>
            <a:r>
              <a:rPr lang="en-US" dirty="0" smtClean="0"/>
              <a:t>        </a:t>
            </a:r>
            <a:r>
              <a:rPr lang="en-US" dirty="0" smtClean="0">
                <a:sym typeface="Symbol"/>
              </a:rPr>
              <a:t></a:t>
            </a:r>
            <a:r>
              <a:rPr lang="en-US" baseline="-25000" dirty="0">
                <a:sym typeface="Symbol"/>
              </a:rPr>
              <a:t>A</a:t>
            </a:r>
            <a:r>
              <a:rPr lang="en-US" dirty="0">
                <a:sym typeface="Symbol"/>
              </a:rPr>
              <a:t> </a:t>
            </a:r>
            <a:r>
              <a:rPr lang="en-US" dirty="0" smtClean="0"/>
              <a:t>s</a:t>
            </a:r>
            <a:r>
              <a:rPr lang="en-US" baseline="-25000" dirty="0" smtClean="0"/>
              <a:t>2</a:t>
            </a:r>
            <a:endParaRPr lang="en-US" dirty="0"/>
          </a:p>
        </p:txBody>
      </p:sp>
      <p:cxnSp>
        <p:nvCxnSpPr>
          <p:cNvPr id="7" name="Straight Connector 6"/>
          <p:cNvCxnSpPr/>
          <p:nvPr/>
        </p:nvCxnSpPr>
        <p:spPr bwMode="auto">
          <a:xfrm flipH="1">
            <a:off x="3848987" y="2206257"/>
            <a:ext cx="588696" cy="0"/>
          </a:xfrm>
          <a:prstGeom prst="line">
            <a:avLst/>
          </a:prstGeom>
          <a:noFill/>
          <a:ln w="9525" cap="flat" cmpd="sng" algn="ctr">
            <a:solidFill>
              <a:schemeClr val="tx1"/>
            </a:solidFill>
            <a:prstDash val="solid"/>
            <a:round/>
            <a:headEnd type="none" w="med" len="med"/>
            <a:tailEnd type="none" w="med" len="med"/>
          </a:ln>
          <a:effectLst/>
        </p:spPr>
      </p:cxnSp>
      <p:sp>
        <p:nvSpPr>
          <p:cNvPr id="8" name="Rectangle 7"/>
          <p:cNvSpPr/>
          <p:nvPr/>
        </p:nvSpPr>
        <p:spPr>
          <a:xfrm>
            <a:off x="3263705" y="3306917"/>
            <a:ext cx="2315057" cy="400110"/>
          </a:xfrm>
          <a:prstGeom prst="rect">
            <a:avLst/>
          </a:prstGeom>
        </p:spPr>
        <p:txBody>
          <a:bodyPr wrap="none">
            <a:spAutoFit/>
          </a:bodyPr>
          <a:lstStyle/>
          <a:p>
            <a:r>
              <a:rPr lang="en-US" dirty="0" smtClean="0"/>
              <a:t>f(s</a:t>
            </a:r>
            <a:r>
              <a:rPr lang="en-US" baseline="-25000" dirty="0" smtClean="0"/>
              <a:t>1</a:t>
            </a:r>
            <a:r>
              <a:rPr lang="en-US" dirty="0" smtClean="0"/>
              <a:t>)      </a:t>
            </a:r>
            <a:r>
              <a:rPr lang="en-US" dirty="0" smtClean="0">
                <a:sym typeface="Symbol"/>
              </a:rPr>
              <a:t></a:t>
            </a:r>
            <a:r>
              <a:rPr lang="en-US" baseline="-25000" dirty="0" smtClean="0">
                <a:sym typeface="Symbol"/>
              </a:rPr>
              <a:t>B</a:t>
            </a:r>
            <a:r>
              <a:rPr lang="en-US" dirty="0" smtClean="0">
                <a:sym typeface="Symbol"/>
              </a:rPr>
              <a:t> f(</a:t>
            </a:r>
            <a:r>
              <a:rPr lang="en-US" dirty="0" smtClean="0"/>
              <a:t>s</a:t>
            </a:r>
            <a:r>
              <a:rPr lang="en-US" baseline="-25000" dirty="0" smtClean="0"/>
              <a:t>2</a:t>
            </a:r>
            <a:r>
              <a:rPr lang="en-US" dirty="0" smtClean="0"/>
              <a:t>)</a:t>
            </a:r>
            <a:endParaRPr lang="en-US" dirty="0"/>
          </a:p>
        </p:txBody>
      </p:sp>
      <p:cxnSp>
        <p:nvCxnSpPr>
          <p:cNvPr id="9" name="Straight Connector 8"/>
          <p:cNvCxnSpPr/>
          <p:nvPr/>
        </p:nvCxnSpPr>
        <p:spPr bwMode="auto">
          <a:xfrm flipH="1">
            <a:off x="4033286" y="3538871"/>
            <a:ext cx="415030" cy="0"/>
          </a:xfrm>
          <a:prstGeom prst="line">
            <a:avLst/>
          </a:prstGeom>
          <a:no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646967" y="2541181"/>
            <a:ext cx="0" cy="765736"/>
          </a:xfrm>
          <a:prstGeom prst="line">
            <a:avLst/>
          </a:prstGeom>
          <a:noFill/>
          <a:ln w="9525" cap="flat" cmpd="sng" algn="ctr">
            <a:solidFill>
              <a:srgbClr val="FF0000"/>
            </a:solidFill>
            <a:prstDash val="solid"/>
            <a:round/>
            <a:headEnd type="none" w="med" len="med"/>
            <a:tailEnd type="none" w="med" len="med"/>
          </a:ln>
          <a:effectLst/>
        </p:spPr>
      </p:cxnSp>
      <p:cxnSp>
        <p:nvCxnSpPr>
          <p:cNvPr id="13" name="Straight Connector 12"/>
          <p:cNvCxnSpPr/>
          <p:nvPr/>
        </p:nvCxnSpPr>
        <p:spPr bwMode="auto">
          <a:xfrm>
            <a:off x="5011478" y="2541181"/>
            <a:ext cx="0" cy="765736"/>
          </a:xfrm>
          <a:prstGeom prst="line">
            <a:avLst/>
          </a:prstGeom>
          <a:noFill/>
          <a:ln w="9525" cap="flat" cmpd="sng" algn="ctr">
            <a:solidFill>
              <a:srgbClr val="FF0000"/>
            </a:solidFill>
            <a:prstDash val="solid"/>
            <a:round/>
            <a:headEnd type="none" w="med" len="med"/>
            <a:tailEnd type="none" w="med" len="med"/>
          </a:ln>
          <a:effectLst/>
        </p:spPr>
      </p:cxnSp>
      <p:sp>
        <p:nvSpPr>
          <p:cNvPr id="15" name="TextBox 14"/>
          <p:cNvSpPr txBox="1"/>
          <p:nvPr/>
        </p:nvSpPr>
        <p:spPr>
          <a:xfrm>
            <a:off x="4183588" y="3262993"/>
            <a:ext cx="332142" cy="307777"/>
          </a:xfrm>
          <a:prstGeom prst="rect">
            <a:avLst/>
          </a:prstGeom>
          <a:noFill/>
        </p:spPr>
        <p:txBody>
          <a:bodyPr wrap="none" rtlCol="0">
            <a:spAutoFit/>
          </a:bodyPr>
          <a:lstStyle/>
          <a:p>
            <a:r>
              <a:rPr lang="en-US" sz="1400" dirty="0" smtClean="0"/>
              <a:t>+</a:t>
            </a:r>
            <a:endParaRPr lang="en-US" sz="1400" dirty="0"/>
          </a:p>
        </p:txBody>
      </p:sp>
      <p:sp>
        <p:nvSpPr>
          <p:cNvPr id="16" name="TextBox 15"/>
          <p:cNvSpPr txBox="1"/>
          <p:nvPr/>
        </p:nvSpPr>
        <p:spPr>
          <a:xfrm>
            <a:off x="3372533" y="2647602"/>
            <a:ext cx="274434" cy="400110"/>
          </a:xfrm>
          <a:prstGeom prst="rect">
            <a:avLst/>
          </a:prstGeom>
          <a:noFill/>
        </p:spPr>
        <p:txBody>
          <a:bodyPr wrap="none" rtlCol="0">
            <a:spAutoFit/>
          </a:bodyPr>
          <a:lstStyle/>
          <a:p>
            <a:r>
              <a:rPr lang="en-US" dirty="0" smtClean="0"/>
              <a:t>f</a:t>
            </a:r>
            <a:endParaRPr lang="en-US" dirty="0"/>
          </a:p>
        </p:txBody>
      </p:sp>
      <p:sp>
        <p:nvSpPr>
          <p:cNvPr id="17" name="TextBox 16"/>
          <p:cNvSpPr txBox="1"/>
          <p:nvPr/>
        </p:nvSpPr>
        <p:spPr>
          <a:xfrm>
            <a:off x="5036287" y="2638930"/>
            <a:ext cx="274434" cy="400110"/>
          </a:xfrm>
          <a:prstGeom prst="rect">
            <a:avLst/>
          </a:prstGeom>
          <a:noFill/>
        </p:spPr>
        <p:txBody>
          <a:bodyPr wrap="none" rtlCol="0">
            <a:spAutoFit/>
          </a:bodyPr>
          <a:lstStyle/>
          <a:p>
            <a:r>
              <a:rPr lang="en-US" dirty="0" smtClean="0"/>
              <a:t>f</a:t>
            </a:r>
            <a:endParaRPr lang="en-US" dirty="0"/>
          </a:p>
        </p:txBody>
      </p: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10" name="Slide Number Placeholder 9"/>
          <p:cNvSpPr>
            <a:spLocks noGrp="1"/>
          </p:cNvSpPr>
          <p:nvPr>
            <p:ph type="sldNum" sz="quarter" idx="11"/>
          </p:nvPr>
        </p:nvSpPr>
        <p:spPr/>
        <p:txBody>
          <a:bodyPr/>
          <a:lstStyle/>
          <a:p>
            <a:pPr>
              <a:defRPr/>
            </a:pPr>
            <a:fld id="{53294580-05E8-4585-908E-66FCC5062CA7}" type="slidenum">
              <a:rPr lang="en-US" smtClean="0"/>
              <a:pPr>
                <a:defRPr/>
              </a:pPr>
              <a:t>20</a:t>
            </a:fld>
            <a:endParaRPr lang="en-US" dirty="0"/>
          </a:p>
        </p:txBody>
      </p:sp>
    </p:spTree>
    <p:extLst>
      <p:ext uri="{BB962C8B-B14F-4D97-AF65-F5344CB8AC3E}">
        <p14:creationId xmlns:p14="http://schemas.microsoft.com/office/powerpoint/2010/main" val="329090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theorems</a:t>
            </a:r>
            <a:endParaRPr lang="en-US" dirty="0"/>
          </a:p>
        </p:txBody>
      </p:sp>
      <p:sp>
        <p:nvSpPr>
          <p:cNvPr id="3" name="Content Placeholder 2"/>
          <p:cNvSpPr>
            <a:spLocks noGrp="1"/>
          </p:cNvSpPr>
          <p:nvPr>
            <p:ph idx="1"/>
          </p:nvPr>
        </p:nvSpPr>
        <p:spPr>
          <a:xfrm>
            <a:off x="710610" y="1713614"/>
            <a:ext cx="8093148" cy="4114800"/>
          </a:xfrm>
        </p:spPr>
        <p:txBody>
          <a:bodyPr/>
          <a:lstStyle/>
          <a:p>
            <a:r>
              <a:rPr lang="en-US" sz="2400" dirty="0" smtClean="0"/>
              <a:t>Theorem </a:t>
            </a:r>
            <a:r>
              <a:rPr lang="en-US" sz="2400" dirty="0"/>
              <a:t>(</a:t>
            </a:r>
            <a:r>
              <a:rPr lang="en-US" sz="2400" dirty="0" smtClean="0"/>
              <a:t>cache-coherent memory):  </a:t>
            </a:r>
          </a:p>
          <a:p>
            <a:pPr marL="0" indent="0">
              <a:buNone/>
            </a:pPr>
            <a:r>
              <a:rPr lang="en-US" sz="2400" dirty="0"/>
              <a:t> </a:t>
            </a:r>
            <a:r>
              <a:rPr lang="en-US" sz="2400" dirty="0" smtClean="0"/>
              <a:t>                    M</a:t>
            </a:r>
            <a:r>
              <a:rPr lang="en-US" sz="2400" baseline="-25000" dirty="0" smtClean="0"/>
              <a:t>C</a:t>
            </a:r>
            <a:r>
              <a:rPr lang="en-US" sz="2400" dirty="0" smtClean="0"/>
              <a:t> </a:t>
            </a:r>
            <a:r>
              <a:rPr lang="en-US" sz="2400" dirty="0">
                <a:sym typeface="Symbol"/>
              </a:rPr>
              <a:t></a:t>
            </a:r>
            <a:r>
              <a:rPr lang="en-US" sz="2400" dirty="0" smtClean="0"/>
              <a:t> </a:t>
            </a:r>
            <a:r>
              <a:rPr lang="en-US" sz="2400" dirty="0" smtClean="0"/>
              <a:t>M</a:t>
            </a:r>
            <a:r>
              <a:rPr lang="en-US" sz="2400" baseline="-25000" dirty="0" smtClean="0"/>
              <a:t>RO</a:t>
            </a:r>
            <a:endParaRPr lang="en-US" sz="2400" dirty="0"/>
          </a:p>
          <a:p>
            <a:r>
              <a:rPr lang="en-US" sz="2400" dirty="0"/>
              <a:t>Theorem </a:t>
            </a:r>
            <a:r>
              <a:rPr lang="en-US" sz="2400" dirty="0" smtClean="0"/>
              <a:t>(correctly speculating processor): </a:t>
            </a:r>
          </a:p>
          <a:p>
            <a:pPr marL="0" indent="0">
              <a:buNone/>
            </a:pPr>
            <a:r>
              <a:rPr lang="en-US" sz="2400" dirty="0"/>
              <a:t> </a:t>
            </a:r>
            <a:r>
              <a:rPr lang="en-US" sz="2400" dirty="0" smtClean="0"/>
              <a:t>                    P</a:t>
            </a:r>
            <a:r>
              <a:rPr lang="en-US" sz="2400" baseline="-25000" dirty="0" smtClean="0"/>
              <a:t>S </a:t>
            </a:r>
            <a:r>
              <a:rPr lang="en-US" sz="2400" dirty="0">
                <a:sym typeface="Symbol"/>
              </a:rPr>
              <a:t></a:t>
            </a:r>
            <a:r>
              <a:rPr lang="en-US" sz="2400" dirty="0" smtClean="0"/>
              <a:t> </a:t>
            </a:r>
            <a:r>
              <a:rPr lang="en-US" sz="2400" dirty="0" err="1" smtClean="0"/>
              <a:t>P</a:t>
            </a:r>
            <a:r>
              <a:rPr lang="en-US" sz="2400" baseline="-25000" dirty="0" err="1" smtClean="0"/>
              <a:t>ref</a:t>
            </a:r>
            <a:r>
              <a:rPr lang="en-US" sz="2400" dirty="0" smtClean="0"/>
              <a:t> (one instruction-at-a-time)</a:t>
            </a:r>
            <a:endParaRPr lang="en-US" sz="2400" baseline="-25000" dirty="0"/>
          </a:p>
          <a:p>
            <a:r>
              <a:rPr lang="en-US" sz="2400" dirty="0"/>
              <a:t>Theorem: </a:t>
            </a:r>
          </a:p>
          <a:p>
            <a:pPr marL="0" indent="0">
              <a:buNone/>
            </a:pPr>
            <a:r>
              <a:rPr lang="en-US" sz="2400" dirty="0"/>
              <a:t>                     </a:t>
            </a:r>
            <a:r>
              <a:rPr lang="en-US" sz="2400" dirty="0" err="1" smtClean="0"/>
              <a:t>Ps</a:t>
            </a:r>
            <a:r>
              <a:rPr lang="en-US" sz="2400" baseline="-25000" dirty="0" err="1" smtClean="0"/>
              <a:t>S</a:t>
            </a:r>
            <a:r>
              <a:rPr lang="en-US" sz="2400" dirty="0" smtClean="0"/>
              <a:t> </a:t>
            </a:r>
            <a:r>
              <a:rPr lang="en-US" sz="2400" dirty="0"/>
              <a:t>+ M</a:t>
            </a:r>
            <a:r>
              <a:rPr lang="en-US" sz="2400" baseline="-25000" dirty="0"/>
              <a:t>C</a:t>
            </a:r>
            <a:r>
              <a:rPr lang="en-US" sz="2400" dirty="0"/>
              <a:t>  </a:t>
            </a:r>
            <a:r>
              <a:rPr lang="en-US" sz="2400" dirty="0">
                <a:sym typeface="Symbol"/>
              </a:rPr>
              <a:t></a:t>
            </a:r>
            <a:r>
              <a:rPr lang="en-US" sz="2400" dirty="0"/>
              <a:t> SC</a:t>
            </a:r>
          </a:p>
          <a:p>
            <a:pPr marL="0" indent="0">
              <a:buNone/>
            </a:pPr>
            <a:r>
              <a:rPr lang="en-US" sz="2400" dirty="0" smtClean="0"/>
              <a:t>This follows easily from the lemma  </a:t>
            </a:r>
          </a:p>
          <a:p>
            <a:pPr marL="0" indent="0">
              <a:buNone/>
            </a:pPr>
            <a:r>
              <a:rPr lang="en-US" sz="2400" dirty="0" smtClean="0"/>
              <a:t>         </a:t>
            </a:r>
            <a:r>
              <a:rPr lang="en-US" sz="2400" dirty="0" err="1" smtClean="0"/>
              <a:t>Ps</a:t>
            </a:r>
            <a:r>
              <a:rPr lang="en-US" sz="2400" baseline="-25000" dirty="0" err="1" smtClean="0"/>
              <a:t>Ref</a:t>
            </a:r>
            <a:r>
              <a:rPr lang="en-US" sz="2400" dirty="0" smtClean="0"/>
              <a:t> </a:t>
            </a:r>
            <a:r>
              <a:rPr lang="en-US" sz="2400" dirty="0"/>
              <a:t>+ </a:t>
            </a:r>
            <a:r>
              <a:rPr lang="en-US" sz="2400" dirty="0" smtClean="0"/>
              <a:t>M</a:t>
            </a:r>
            <a:r>
              <a:rPr lang="en-US" sz="2400" baseline="-25000" dirty="0" smtClean="0"/>
              <a:t>RO</a:t>
            </a:r>
            <a:r>
              <a:rPr lang="en-US" sz="2400" dirty="0" smtClean="0"/>
              <a:t> </a:t>
            </a:r>
            <a:r>
              <a:rPr lang="en-US" sz="2400" dirty="0">
                <a:sym typeface="Symbol"/>
              </a:rPr>
              <a:t></a:t>
            </a:r>
            <a:r>
              <a:rPr lang="en-US" sz="2400" dirty="0" smtClean="0"/>
              <a:t> </a:t>
            </a:r>
            <a:r>
              <a:rPr lang="en-US" sz="2400" dirty="0" err="1" smtClean="0"/>
              <a:t>Ps</a:t>
            </a:r>
            <a:r>
              <a:rPr lang="en-US" sz="2400" baseline="-25000" dirty="0" err="1" smtClean="0"/>
              <a:t>ref</a:t>
            </a:r>
            <a:r>
              <a:rPr lang="en-US" sz="2400" dirty="0" smtClean="0"/>
              <a:t> + M</a:t>
            </a:r>
            <a:r>
              <a:rPr lang="en-US" sz="2400" baseline="-25000" dirty="0" smtClean="0"/>
              <a:t>SC</a:t>
            </a:r>
            <a:r>
              <a:rPr lang="en-US" sz="2400" dirty="0" smtClean="0"/>
              <a:t> (Definition of SC)</a:t>
            </a:r>
            <a:endParaRPr lang="en-US" sz="2400" dirty="0"/>
          </a:p>
          <a:p>
            <a:endParaRPr lang="en-US" sz="2400" dirty="0"/>
          </a:p>
          <a:p>
            <a:endParaRPr lang="en-US" sz="2400" dirty="0"/>
          </a:p>
        </p:txBody>
      </p:sp>
      <p:sp>
        <p:nvSpPr>
          <p:cNvPr id="4" name="TextBox 3"/>
          <p:cNvSpPr txBox="1"/>
          <p:nvPr/>
        </p:nvSpPr>
        <p:spPr>
          <a:xfrm>
            <a:off x="871870" y="5869172"/>
            <a:ext cx="7894020" cy="400110"/>
          </a:xfrm>
          <a:prstGeom prst="rect">
            <a:avLst/>
          </a:prstGeom>
          <a:noFill/>
          <a:ln>
            <a:solidFill>
              <a:srgbClr val="FF0000"/>
            </a:solidFill>
          </a:ln>
        </p:spPr>
        <p:txBody>
          <a:bodyPr wrap="none" rtlCol="0">
            <a:spAutoFit/>
          </a:bodyPr>
          <a:lstStyle/>
          <a:p>
            <a:r>
              <a:rPr lang="en-US" dirty="0" smtClean="0"/>
              <a:t>All proofs are done in Coq by </a:t>
            </a:r>
            <a:r>
              <a:rPr lang="en-US" dirty="0" err="1" smtClean="0"/>
              <a:t>Murali</a:t>
            </a:r>
            <a:r>
              <a:rPr lang="en-US" dirty="0" smtClean="0"/>
              <a:t> under Adam’s guidance</a:t>
            </a:r>
            <a:endParaRPr lang="en-US" dirty="0"/>
          </a:p>
        </p:txBody>
      </p:sp>
      <p:sp>
        <p:nvSpPr>
          <p:cNvPr id="6" name="Date Placeholder 5"/>
          <p:cNvSpPr>
            <a:spLocks noGrp="1"/>
          </p:cNvSpPr>
          <p:nvPr>
            <p:ph type="dt" sz="half" idx="10"/>
          </p:nvPr>
        </p:nvSpPr>
        <p:spPr/>
        <p:txBody>
          <a:bodyPr/>
          <a:lstStyle/>
          <a:p>
            <a:pPr>
              <a:defRPr/>
            </a:pPr>
            <a:r>
              <a:rPr lang="en-US" smtClean="0"/>
              <a:t>August 14, 2014</a:t>
            </a:r>
            <a:endParaRPr lang="en-US" dirty="0"/>
          </a:p>
        </p:txBody>
      </p:sp>
      <p:sp>
        <p:nvSpPr>
          <p:cNvPr id="7" name="Slide Number Placeholder 6"/>
          <p:cNvSpPr>
            <a:spLocks noGrp="1"/>
          </p:cNvSpPr>
          <p:nvPr>
            <p:ph type="sldNum" sz="quarter" idx="11"/>
          </p:nvPr>
        </p:nvSpPr>
        <p:spPr/>
        <p:txBody>
          <a:bodyPr/>
          <a:lstStyle/>
          <a:p>
            <a:pPr>
              <a:defRPr/>
            </a:pPr>
            <a:fld id="{53294580-05E8-4585-908E-66FCC5062CA7}" type="slidenum">
              <a:rPr lang="en-US" smtClean="0"/>
              <a:pPr>
                <a:defRPr/>
              </a:pPr>
              <a:t>21</a:t>
            </a:fld>
            <a:endParaRPr lang="en-US" dirty="0"/>
          </a:p>
        </p:txBody>
      </p:sp>
    </p:spTree>
    <p:extLst>
      <p:ext uri="{BB962C8B-B14F-4D97-AF65-F5344CB8AC3E}">
        <p14:creationId xmlns:p14="http://schemas.microsoft.com/office/powerpoint/2010/main" val="3791654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551121" y="1511595"/>
            <a:ext cx="7772400" cy="4687185"/>
          </a:xfrm>
        </p:spPr>
        <p:txBody>
          <a:bodyPr/>
          <a:lstStyle/>
          <a:p>
            <a:r>
              <a:rPr lang="en-US" sz="2400" dirty="0" smtClean="0"/>
              <a:t>The architectural idea of </a:t>
            </a:r>
            <a:r>
              <a:rPr lang="en-US" sz="2400" i="1" dirty="0" smtClean="0"/>
              <a:t>verification loads</a:t>
            </a:r>
            <a:r>
              <a:rPr lang="en-US" sz="2400" dirty="0" smtClean="0"/>
              <a:t> can be shown to work formally</a:t>
            </a:r>
          </a:p>
          <a:p>
            <a:r>
              <a:rPr lang="en-US" sz="2400" dirty="0" smtClean="0"/>
              <a:t>Proof checkers (e.g., Coq) have come of age – this was not the case in 2000; we had tried using PVS </a:t>
            </a:r>
            <a:r>
              <a:rPr lang="en-US" sz="2400" smtClean="0"/>
              <a:t>for a </a:t>
            </a:r>
            <a:r>
              <a:rPr lang="en-US" sz="2400" dirty="0" smtClean="0"/>
              <a:t>cache-coherence proof</a:t>
            </a:r>
          </a:p>
          <a:p>
            <a:r>
              <a:rPr lang="en-US" sz="2400" dirty="0" smtClean="0"/>
              <a:t>Modular proof are essential to make progress in such complex systems</a:t>
            </a:r>
          </a:p>
          <a:p>
            <a:pPr lvl="1"/>
            <a:r>
              <a:rPr lang="en-US" sz="2000" dirty="0" smtClean="0"/>
              <a:t>e.g., is the bug in the cache-coherence protocol or the speculative processor implementation</a:t>
            </a:r>
          </a:p>
          <a:p>
            <a:r>
              <a:rPr lang="en-US" sz="2400" dirty="0" smtClean="0"/>
              <a:t>We can express these transition systems directly in Bluespec which can be synthesized into hardware</a:t>
            </a:r>
            <a:endParaRPr lang="en-US" sz="2400" dirty="0"/>
          </a:p>
        </p:txBody>
      </p:sp>
      <p:sp>
        <p:nvSpPr>
          <p:cNvPr id="5" name="TextBox 4"/>
          <p:cNvSpPr txBox="1"/>
          <p:nvPr/>
        </p:nvSpPr>
        <p:spPr>
          <a:xfrm>
            <a:off x="6368902" y="6094419"/>
            <a:ext cx="1106393" cy="400110"/>
          </a:xfrm>
          <a:prstGeom prst="rect">
            <a:avLst/>
          </a:prstGeom>
          <a:noFill/>
        </p:spPr>
        <p:txBody>
          <a:bodyPr wrap="none" rtlCol="0">
            <a:spAutoFit/>
          </a:bodyPr>
          <a:lstStyle/>
          <a:p>
            <a:r>
              <a:rPr lang="en-US" i="1" dirty="0" smtClean="0">
                <a:solidFill>
                  <a:srgbClr val="FF0000"/>
                </a:solidFill>
              </a:rPr>
              <a:t>Thanks</a:t>
            </a:r>
            <a:endParaRPr lang="en-US" i="1"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7" name="Slide Number Placeholder 6"/>
          <p:cNvSpPr>
            <a:spLocks noGrp="1"/>
          </p:cNvSpPr>
          <p:nvPr>
            <p:ph type="sldNum" sz="quarter" idx="11"/>
          </p:nvPr>
        </p:nvSpPr>
        <p:spPr/>
        <p:txBody>
          <a:bodyPr/>
          <a:lstStyle/>
          <a:p>
            <a:pPr>
              <a:defRPr/>
            </a:pPr>
            <a:fld id="{53294580-05E8-4585-908E-66FCC5062CA7}" type="slidenum">
              <a:rPr lang="en-US" smtClean="0"/>
              <a:pPr>
                <a:defRPr/>
              </a:pPr>
              <a:t>22</a:t>
            </a:fld>
            <a:endParaRPr lang="en-US" dirty="0"/>
          </a:p>
        </p:txBody>
      </p:sp>
    </p:spTree>
    <p:extLst>
      <p:ext uri="{BB962C8B-B14F-4D97-AF65-F5344CB8AC3E}">
        <p14:creationId xmlns:p14="http://schemas.microsoft.com/office/powerpoint/2010/main" val="3378792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Extras</a:t>
            </a:r>
            <a:endParaRPr lang="en-US" dirty="0"/>
          </a:p>
        </p:txBody>
      </p:sp>
      <p:sp>
        <p:nvSpPr>
          <p:cNvPr id="3" name="Subtitle 2"/>
          <p:cNvSpPr>
            <a:spLocks noGrp="1"/>
          </p:cNvSpPr>
          <p:nvPr>
            <p:ph type="subTitle" idx="1"/>
          </p:nvPr>
        </p:nvSpPr>
        <p:spPr/>
        <p:txBody>
          <a:bodyPr/>
          <a:lstStyle/>
          <a:p>
            <a:endParaRPr lang="en-US"/>
          </a:p>
        </p:txBody>
      </p:sp>
      <p:sp>
        <p:nvSpPr>
          <p:cNvPr id="5" name="Date Placeholder 4"/>
          <p:cNvSpPr>
            <a:spLocks noGrp="1"/>
          </p:cNvSpPr>
          <p:nvPr>
            <p:ph type="dt" sz="quarter" idx="10"/>
          </p:nvPr>
        </p:nvSpPr>
        <p:spPr/>
        <p:txBody>
          <a:bodyPr/>
          <a:lstStyle/>
          <a:p>
            <a:pPr>
              <a:defRPr/>
            </a:pPr>
            <a:r>
              <a:rPr lang="en-US" smtClean="0"/>
              <a:t>August 14, 2014</a:t>
            </a:r>
            <a:endParaRPr lang="en-US" dirty="0"/>
          </a:p>
        </p:txBody>
      </p:sp>
      <p:sp>
        <p:nvSpPr>
          <p:cNvPr id="6" name="Slide Number Placeholder 5"/>
          <p:cNvSpPr>
            <a:spLocks noGrp="1"/>
          </p:cNvSpPr>
          <p:nvPr>
            <p:ph type="sldNum" sz="quarter" idx="11"/>
          </p:nvPr>
        </p:nvSpPr>
        <p:spPr/>
        <p:txBody>
          <a:bodyPr/>
          <a:lstStyle/>
          <a:p>
            <a:pPr>
              <a:defRPr/>
            </a:pPr>
            <a:fld id="{6D66DF8F-9E10-4DDB-8C1E-68662AECA336}" type="slidenum">
              <a:rPr lang="en-US" smtClean="0"/>
              <a:pPr>
                <a:defRPr/>
              </a:pPr>
              <a:t>23</a:t>
            </a:fld>
            <a:endParaRPr lang="en-US" dirty="0"/>
          </a:p>
        </p:txBody>
      </p:sp>
    </p:spTree>
    <p:extLst>
      <p:ext uri="{BB962C8B-B14F-4D97-AF65-F5344CB8AC3E}">
        <p14:creationId xmlns:p14="http://schemas.microsoft.com/office/powerpoint/2010/main" val="4133679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Lamport’s</a:t>
            </a:r>
            <a:r>
              <a:rPr lang="en-US" dirty="0"/>
              <a:t> SC system</a:t>
            </a:r>
          </a:p>
        </p:txBody>
      </p:sp>
      <p:grpSp>
        <p:nvGrpSpPr>
          <p:cNvPr id="23" name="Group 22"/>
          <p:cNvGrpSpPr/>
          <p:nvPr/>
        </p:nvGrpSpPr>
        <p:grpSpPr>
          <a:xfrm>
            <a:off x="905175" y="1616731"/>
            <a:ext cx="7895815" cy="1169551"/>
            <a:chOff x="1085936" y="3275479"/>
            <a:chExt cx="7895815" cy="1169551"/>
          </a:xfrm>
        </p:grpSpPr>
        <p:sp>
          <p:nvSpPr>
            <p:cNvPr id="5" name="TextBox 4"/>
            <p:cNvSpPr txBox="1"/>
            <p:nvPr/>
          </p:nvSpPr>
          <p:spPr>
            <a:xfrm>
              <a:off x="1107202" y="3275479"/>
              <a:ext cx="6044795" cy="1169551"/>
            </a:xfrm>
            <a:prstGeom prst="rect">
              <a:avLst/>
            </a:prstGeom>
            <a:noFill/>
          </p:spPr>
          <p:txBody>
            <a:bodyPr wrap="none" rtlCol="0">
              <a:spAutoFit/>
            </a:bodyPr>
            <a:lstStyle/>
            <a:p>
              <a:pPr algn="ctr"/>
              <a:r>
                <a:rPr lang="en-US" dirty="0" smtClean="0"/>
                <a:t>decode(pcs[p],</a:t>
              </a:r>
              <a:r>
                <a:rPr lang="en-US" dirty="0" smtClean="0">
                  <a:sym typeface="Symbol"/>
                </a:rPr>
                <a:t>s[p]) = </a:t>
              </a:r>
              <a:r>
                <a:rPr lang="en-US" dirty="0" err="1" smtClean="0">
                  <a:sym typeface="Symbol"/>
                </a:rPr>
                <a:t>Ld</a:t>
              </a:r>
              <a:r>
                <a:rPr lang="en-US" dirty="0" smtClean="0">
                  <a:sym typeface="Symbol"/>
                </a:rPr>
                <a:t>(</a:t>
              </a:r>
              <a:r>
                <a:rPr lang="en-US" dirty="0" err="1" smtClean="0">
                  <a:sym typeface="Symbol"/>
                </a:rPr>
                <a:t>a,x</a:t>
              </a:r>
              <a:r>
                <a:rPr lang="en-US" dirty="0" smtClean="0">
                  <a:sym typeface="Symbol"/>
                </a:rPr>
                <a:t>)   </a:t>
              </a:r>
            </a:p>
            <a:p>
              <a:pPr algn="ctr"/>
              <a:r>
                <a:rPr lang="en-US" dirty="0" smtClean="0">
                  <a:sym typeface="Symbol"/>
                </a:rPr>
                <a:t>execute(</a:t>
              </a:r>
              <a:r>
                <a:rPr lang="en-US" dirty="0" err="1" smtClean="0">
                  <a:sym typeface="Symbol"/>
                </a:rPr>
                <a:t>Ld</a:t>
              </a:r>
              <a:r>
                <a:rPr lang="en-US" dirty="0" smtClean="0">
                  <a:sym typeface="Symbol"/>
                </a:rPr>
                <a:t>(</a:t>
              </a:r>
              <a:r>
                <a:rPr lang="en-US" dirty="0" err="1" smtClean="0">
                  <a:sym typeface="Symbol"/>
                </a:rPr>
                <a:t>a,x</a:t>
              </a:r>
              <a:r>
                <a:rPr lang="en-US" dirty="0" smtClean="0">
                  <a:sym typeface="Symbol"/>
                </a:rPr>
                <a:t>),pcs[p], s[p],m[a]) = (pc’,)</a:t>
              </a:r>
            </a:p>
            <a:p>
              <a:pPr algn="ctr">
                <a:lnSpc>
                  <a:spcPct val="150000"/>
                </a:lnSpc>
              </a:pPr>
              <a:r>
                <a:rPr lang="en-US" dirty="0" smtClean="0"/>
                <a:t>(pcs,</a:t>
              </a:r>
              <a:r>
                <a:rPr lang="en-US" dirty="0" smtClean="0">
                  <a:sym typeface="Symbol"/>
                </a:rPr>
                <a:t></a:t>
              </a:r>
              <a:r>
                <a:rPr lang="en-US" dirty="0" err="1" smtClean="0">
                  <a:sym typeface="Symbol"/>
                </a:rPr>
                <a:t>s,m</a:t>
              </a:r>
              <a:r>
                <a:rPr lang="en-US" dirty="0" smtClean="0">
                  <a:sym typeface="Symbol"/>
                </a:rPr>
                <a:t>)   </a:t>
              </a:r>
              <a:r>
                <a:rPr lang="en-US" dirty="0" smtClean="0"/>
                <a:t>(pcs[p:=pc’],</a:t>
              </a:r>
              <a:r>
                <a:rPr lang="en-US" dirty="0">
                  <a:sym typeface="Symbol"/>
                </a:rPr>
                <a:t> s[p:=+]</a:t>
              </a:r>
              <a:r>
                <a:rPr lang="en-US" dirty="0" smtClean="0">
                  <a:sym typeface="Symbol"/>
                </a:rPr>
                <a:t>,</a:t>
              </a:r>
              <a:r>
                <a:rPr lang="en-US" dirty="0">
                  <a:sym typeface="Symbol"/>
                </a:rPr>
                <a:t>m</a:t>
              </a:r>
              <a:r>
                <a:rPr lang="en-US" dirty="0" smtClean="0">
                  <a:sym typeface="Symbol"/>
                </a:rPr>
                <a:t>)</a:t>
              </a:r>
              <a:endParaRPr lang="en-US" dirty="0"/>
            </a:p>
          </p:txBody>
        </p:sp>
        <p:cxnSp>
          <p:nvCxnSpPr>
            <p:cNvPr id="15" name="Straight Connector 14"/>
            <p:cNvCxnSpPr/>
            <p:nvPr/>
          </p:nvCxnSpPr>
          <p:spPr bwMode="auto">
            <a:xfrm>
              <a:off x="1085936" y="3996466"/>
              <a:ext cx="6428951" cy="0"/>
            </a:xfrm>
            <a:prstGeom prst="line">
              <a:avLst/>
            </a:prstGeom>
            <a:noFill/>
            <a:ln w="12700" cap="flat" cmpd="sng" algn="ctr">
              <a:solidFill>
                <a:srgbClr val="FF0000"/>
              </a:solidFill>
              <a:prstDash val="solid"/>
              <a:round/>
              <a:headEnd type="none" w="med" len="med"/>
              <a:tailEnd type="none" w="med" len="med"/>
            </a:ln>
            <a:effectLst/>
          </p:spPr>
        </p:cxnSp>
        <p:sp>
          <p:nvSpPr>
            <p:cNvPr id="18" name="TextBox 17"/>
            <p:cNvSpPr txBox="1"/>
            <p:nvPr/>
          </p:nvSpPr>
          <p:spPr>
            <a:xfrm>
              <a:off x="7910624" y="3796411"/>
              <a:ext cx="1071127" cy="400110"/>
            </a:xfrm>
            <a:prstGeom prst="rect">
              <a:avLst/>
            </a:prstGeom>
            <a:noFill/>
          </p:spPr>
          <p:txBody>
            <a:bodyPr wrap="none" rtlCol="0">
              <a:spAutoFit/>
            </a:bodyPr>
            <a:lstStyle/>
            <a:p>
              <a:r>
                <a:rPr lang="en-US" dirty="0" err="1" smtClean="0"/>
                <a:t>Ld</a:t>
              </a:r>
              <a:r>
                <a:rPr lang="en-US" dirty="0" smtClean="0"/>
                <a:t> rule</a:t>
              </a:r>
              <a:endParaRPr lang="en-US" dirty="0"/>
            </a:p>
          </p:txBody>
        </p:sp>
      </p:grpSp>
      <p:grpSp>
        <p:nvGrpSpPr>
          <p:cNvPr id="24" name="Group 23"/>
          <p:cNvGrpSpPr/>
          <p:nvPr/>
        </p:nvGrpSpPr>
        <p:grpSpPr>
          <a:xfrm>
            <a:off x="926441" y="3172608"/>
            <a:ext cx="7847297" cy="1169551"/>
            <a:chOff x="1107202" y="4831356"/>
            <a:chExt cx="7847297" cy="1169551"/>
          </a:xfrm>
        </p:grpSpPr>
        <p:cxnSp>
          <p:nvCxnSpPr>
            <p:cNvPr id="9" name="Straight Connector 8"/>
            <p:cNvCxnSpPr/>
            <p:nvPr/>
          </p:nvCxnSpPr>
          <p:spPr bwMode="auto">
            <a:xfrm>
              <a:off x="1107202" y="5556902"/>
              <a:ext cx="6407685" cy="0"/>
            </a:xfrm>
            <a:prstGeom prst="line">
              <a:avLst/>
            </a:prstGeom>
            <a:noFill/>
            <a:ln w="12700" cap="flat" cmpd="sng" algn="ctr">
              <a:solidFill>
                <a:srgbClr val="FF0000"/>
              </a:solidFill>
              <a:prstDash val="solid"/>
              <a:round/>
              <a:headEnd type="none" w="med" len="med"/>
              <a:tailEnd type="none" w="med" len="med"/>
            </a:ln>
            <a:effectLst/>
          </p:spPr>
        </p:cxnSp>
        <p:sp>
          <p:nvSpPr>
            <p:cNvPr id="17" name="TextBox 16"/>
            <p:cNvSpPr txBox="1"/>
            <p:nvPr/>
          </p:nvSpPr>
          <p:spPr>
            <a:xfrm>
              <a:off x="1119338" y="4831356"/>
              <a:ext cx="6325321" cy="1169551"/>
            </a:xfrm>
            <a:prstGeom prst="rect">
              <a:avLst/>
            </a:prstGeom>
            <a:noFill/>
          </p:spPr>
          <p:txBody>
            <a:bodyPr wrap="none" rtlCol="0">
              <a:spAutoFit/>
            </a:bodyPr>
            <a:lstStyle/>
            <a:p>
              <a:pPr algn="ctr"/>
              <a:r>
                <a:rPr lang="en-US" dirty="0" smtClean="0">
                  <a:solidFill>
                    <a:schemeClr val="tx1">
                      <a:lumMod val="60000"/>
                      <a:lumOff val="40000"/>
                    </a:schemeClr>
                  </a:solidFill>
                </a:rPr>
                <a:t>decode(pcs[p],</a:t>
              </a:r>
              <a:r>
                <a:rPr lang="en-US" dirty="0" smtClean="0">
                  <a:solidFill>
                    <a:schemeClr val="tx1">
                      <a:lumMod val="60000"/>
                      <a:lumOff val="40000"/>
                    </a:schemeClr>
                  </a:solidFill>
                  <a:sym typeface="Symbol"/>
                </a:rPr>
                <a:t>s[p]) = St(</a:t>
              </a:r>
              <a:r>
                <a:rPr lang="en-US" dirty="0" err="1" smtClean="0">
                  <a:solidFill>
                    <a:schemeClr val="tx1">
                      <a:lumMod val="60000"/>
                      <a:lumOff val="40000"/>
                    </a:schemeClr>
                  </a:solidFill>
                  <a:sym typeface="Symbol"/>
                </a:rPr>
                <a:t>a,x</a:t>
              </a:r>
              <a:r>
                <a:rPr lang="en-US" dirty="0" smtClean="0">
                  <a:solidFill>
                    <a:schemeClr val="tx1">
                      <a:lumMod val="60000"/>
                      <a:lumOff val="40000"/>
                    </a:schemeClr>
                  </a:solidFill>
                  <a:sym typeface="Symbol"/>
                </a:rPr>
                <a:t>)   </a:t>
              </a:r>
            </a:p>
            <a:p>
              <a:pPr algn="ctr"/>
              <a:r>
                <a:rPr lang="en-US" dirty="0" smtClean="0">
                  <a:solidFill>
                    <a:schemeClr val="tx1">
                      <a:lumMod val="60000"/>
                      <a:lumOff val="40000"/>
                    </a:schemeClr>
                  </a:solidFill>
                  <a:sym typeface="Symbol"/>
                </a:rPr>
                <a:t>execute(St(</a:t>
              </a:r>
              <a:r>
                <a:rPr lang="en-US" dirty="0" err="1" smtClean="0">
                  <a:solidFill>
                    <a:schemeClr val="tx1">
                      <a:lumMod val="60000"/>
                      <a:lumOff val="40000"/>
                    </a:schemeClr>
                  </a:solidFill>
                  <a:sym typeface="Symbol"/>
                </a:rPr>
                <a:t>a,x</a:t>
              </a:r>
              <a:r>
                <a:rPr lang="en-US" dirty="0" smtClean="0">
                  <a:solidFill>
                    <a:schemeClr val="tx1">
                      <a:lumMod val="60000"/>
                      <a:lumOff val="40000"/>
                    </a:schemeClr>
                  </a:solidFill>
                  <a:sym typeface="Symbol"/>
                </a:rPr>
                <a:t>),pcs[p], s[p],_) = (</a:t>
              </a:r>
              <a:r>
                <a:rPr lang="en-US" dirty="0" err="1" smtClean="0">
                  <a:solidFill>
                    <a:schemeClr val="tx1">
                      <a:lumMod val="60000"/>
                      <a:lumOff val="40000"/>
                    </a:schemeClr>
                  </a:solidFill>
                  <a:sym typeface="Symbol"/>
                </a:rPr>
                <a:t>pc’,St</a:t>
              </a:r>
              <a:r>
                <a:rPr lang="en-US" dirty="0" smtClean="0">
                  <a:solidFill>
                    <a:schemeClr val="tx1">
                      <a:lumMod val="60000"/>
                      <a:lumOff val="40000"/>
                    </a:schemeClr>
                  </a:solidFill>
                  <a:sym typeface="Symbol"/>
                </a:rPr>
                <a:t>(</a:t>
              </a:r>
              <a:r>
                <a:rPr lang="en-US" dirty="0" err="1" smtClean="0">
                  <a:solidFill>
                    <a:schemeClr val="tx1">
                      <a:lumMod val="60000"/>
                      <a:lumOff val="40000"/>
                    </a:schemeClr>
                  </a:solidFill>
                  <a:sym typeface="Symbol"/>
                </a:rPr>
                <a:t>a,v</a:t>
              </a:r>
              <a:r>
                <a:rPr lang="en-US" dirty="0" smtClean="0">
                  <a:solidFill>
                    <a:schemeClr val="tx1">
                      <a:lumMod val="60000"/>
                      <a:lumOff val="40000"/>
                    </a:schemeClr>
                  </a:solidFill>
                  <a:sym typeface="Symbol"/>
                </a:rPr>
                <a:t>))</a:t>
              </a:r>
            </a:p>
            <a:p>
              <a:pPr algn="ctr">
                <a:lnSpc>
                  <a:spcPct val="150000"/>
                </a:lnSpc>
              </a:pPr>
              <a:r>
                <a:rPr lang="en-US" dirty="0" smtClean="0">
                  <a:solidFill>
                    <a:schemeClr val="tx1">
                      <a:lumMod val="60000"/>
                      <a:lumOff val="40000"/>
                    </a:schemeClr>
                  </a:solidFill>
                </a:rPr>
                <a:t>(pcs,</a:t>
              </a:r>
              <a:r>
                <a:rPr lang="en-US" dirty="0" smtClean="0">
                  <a:solidFill>
                    <a:schemeClr val="tx1">
                      <a:lumMod val="60000"/>
                      <a:lumOff val="40000"/>
                    </a:schemeClr>
                  </a:solidFill>
                  <a:sym typeface="Symbol"/>
                </a:rPr>
                <a:t></a:t>
              </a:r>
              <a:r>
                <a:rPr lang="en-US" dirty="0" err="1" smtClean="0">
                  <a:solidFill>
                    <a:schemeClr val="tx1">
                      <a:lumMod val="60000"/>
                      <a:lumOff val="40000"/>
                    </a:schemeClr>
                  </a:solidFill>
                  <a:sym typeface="Symbol"/>
                </a:rPr>
                <a:t>s,m</a:t>
              </a:r>
              <a:r>
                <a:rPr lang="en-US" dirty="0" smtClean="0">
                  <a:solidFill>
                    <a:schemeClr val="tx1">
                      <a:lumMod val="60000"/>
                      <a:lumOff val="40000"/>
                    </a:schemeClr>
                  </a:solidFill>
                  <a:sym typeface="Symbol"/>
                </a:rPr>
                <a:t>)   </a:t>
              </a:r>
              <a:r>
                <a:rPr lang="en-US" dirty="0" smtClean="0">
                  <a:solidFill>
                    <a:schemeClr val="tx1">
                      <a:lumMod val="60000"/>
                      <a:lumOff val="40000"/>
                    </a:schemeClr>
                  </a:solidFill>
                </a:rPr>
                <a:t>(pcs[p:=pc’],</a:t>
              </a:r>
              <a:r>
                <a:rPr lang="en-US" dirty="0">
                  <a:solidFill>
                    <a:schemeClr val="tx1">
                      <a:lumMod val="60000"/>
                      <a:lumOff val="40000"/>
                    </a:schemeClr>
                  </a:solidFill>
                  <a:sym typeface="Symbol"/>
                </a:rPr>
                <a:t> </a:t>
              </a:r>
              <a:r>
                <a:rPr lang="en-US" dirty="0" err="1" smtClean="0">
                  <a:solidFill>
                    <a:schemeClr val="tx1">
                      <a:lumMod val="60000"/>
                      <a:lumOff val="40000"/>
                    </a:schemeClr>
                  </a:solidFill>
                  <a:sym typeface="Symbol"/>
                </a:rPr>
                <a:t>s,m</a:t>
              </a:r>
              <a:r>
                <a:rPr lang="en-US" dirty="0" smtClean="0">
                  <a:solidFill>
                    <a:schemeClr val="tx1">
                      <a:lumMod val="60000"/>
                      <a:lumOff val="40000"/>
                    </a:schemeClr>
                  </a:solidFill>
                  <a:sym typeface="Symbol"/>
                </a:rPr>
                <a:t>[a:=v])</a:t>
              </a:r>
              <a:endParaRPr lang="en-US" dirty="0">
                <a:solidFill>
                  <a:schemeClr val="tx1">
                    <a:lumMod val="60000"/>
                    <a:lumOff val="40000"/>
                  </a:schemeClr>
                </a:solidFill>
              </a:endParaRPr>
            </a:p>
          </p:txBody>
        </p:sp>
        <p:sp>
          <p:nvSpPr>
            <p:cNvPr id="19" name="TextBox 18"/>
            <p:cNvSpPr txBox="1"/>
            <p:nvPr/>
          </p:nvSpPr>
          <p:spPr>
            <a:xfrm>
              <a:off x="7910623" y="5356847"/>
              <a:ext cx="1043876" cy="400110"/>
            </a:xfrm>
            <a:prstGeom prst="rect">
              <a:avLst/>
            </a:prstGeom>
            <a:noFill/>
          </p:spPr>
          <p:txBody>
            <a:bodyPr wrap="none" rtlCol="0">
              <a:spAutoFit/>
            </a:bodyPr>
            <a:lstStyle/>
            <a:p>
              <a:r>
                <a:rPr lang="en-US" dirty="0" smtClean="0">
                  <a:solidFill>
                    <a:schemeClr val="tx1">
                      <a:lumMod val="60000"/>
                      <a:lumOff val="40000"/>
                    </a:schemeClr>
                  </a:solidFill>
                </a:rPr>
                <a:t>St rule</a:t>
              </a:r>
              <a:endParaRPr lang="en-US" dirty="0">
                <a:solidFill>
                  <a:schemeClr val="tx1">
                    <a:lumMod val="60000"/>
                    <a:lumOff val="40000"/>
                  </a:schemeClr>
                </a:solidFill>
              </a:endParaRPr>
            </a:p>
          </p:txBody>
        </p:sp>
      </p:grpSp>
      <p:grpSp>
        <p:nvGrpSpPr>
          <p:cNvPr id="22" name="Group 21"/>
          <p:cNvGrpSpPr/>
          <p:nvPr/>
        </p:nvGrpSpPr>
        <p:grpSpPr>
          <a:xfrm>
            <a:off x="631214" y="4614476"/>
            <a:ext cx="8433544" cy="1169551"/>
            <a:chOff x="726917" y="1720097"/>
            <a:chExt cx="8433544" cy="1169551"/>
          </a:xfrm>
        </p:grpSpPr>
        <p:sp>
          <p:nvSpPr>
            <p:cNvPr id="10" name="TextBox 9"/>
            <p:cNvSpPr txBox="1"/>
            <p:nvPr/>
          </p:nvSpPr>
          <p:spPr>
            <a:xfrm>
              <a:off x="726917" y="1720097"/>
              <a:ext cx="6607450" cy="1169551"/>
            </a:xfrm>
            <a:prstGeom prst="rect">
              <a:avLst/>
            </a:prstGeom>
            <a:noFill/>
          </p:spPr>
          <p:txBody>
            <a:bodyPr wrap="none" rtlCol="0">
              <a:spAutoFit/>
            </a:bodyPr>
            <a:lstStyle/>
            <a:p>
              <a:pPr algn="ctr"/>
              <a:r>
                <a:rPr lang="en-US" dirty="0" smtClean="0">
                  <a:solidFill>
                    <a:schemeClr val="tx1">
                      <a:lumMod val="60000"/>
                      <a:lumOff val="40000"/>
                    </a:schemeClr>
                  </a:solidFill>
                </a:rPr>
                <a:t>decode(pcs[p],</a:t>
              </a:r>
              <a:r>
                <a:rPr lang="en-US" dirty="0" smtClean="0">
                  <a:solidFill>
                    <a:schemeClr val="tx1">
                      <a:lumMod val="60000"/>
                      <a:lumOff val="40000"/>
                    </a:schemeClr>
                  </a:solidFill>
                  <a:sym typeface="Symbol"/>
                </a:rPr>
                <a:t>s[p]) = Nm(</a:t>
              </a:r>
              <a:r>
                <a:rPr lang="en-US" dirty="0" err="1" smtClean="0">
                  <a:solidFill>
                    <a:schemeClr val="tx1">
                      <a:lumMod val="60000"/>
                      <a:lumOff val="40000"/>
                    </a:schemeClr>
                  </a:solidFill>
                  <a:sym typeface="Symbol"/>
                </a:rPr>
                <a:t>a,x</a:t>
              </a:r>
              <a:r>
                <a:rPr lang="en-US" dirty="0" smtClean="0">
                  <a:solidFill>
                    <a:schemeClr val="tx1">
                      <a:lumMod val="60000"/>
                      <a:lumOff val="40000"/>
                    </a:schemeClr>
                  </a:solidFill>
                  <a:sym typeface="Symbol"/>
                </a:rPr>
                <a:t>)   </a:t>
              </a:r>
            </a:p>
            <a:p>
              <a:pPr algn="ctr"/>
              <a:r>
                <a:rPr lang="en-US" dirty="0">
                  <a:solidFill>
                    <a:schemeClr val="tx1">
                      <a:lumMod val="60000"/>
                      <a:lumOff val="40000"/>
                    </a:schemeClr>
                  </a:solidFill>
                  <a:sym typeface="Symbol"/>
                </a:rPr>
                <a:t> </a:t>
              </a:r>
              <a:r>
                <a:rPr lang="en-US" dirty="0" smtClean="0">
                  <a:solidFill>
                    <a:schemeClr val="tx1">
                      <a:lumMod val="60000"/>
                      <a:lumOff val="40000"/>
                    </a:schemeClr>
                  </a:solidFill>
                  <a:sym typeface="Symbol"/>
                </a:rPr>
                <a:t>        execute(Nm(</a:t>
              </a:r>
              <a:r>
                <a:rPr lang="en-US" dirty="0" err="1" smtClean="0">
                  <a:solidFill>
                    <a:schemeClr val="tx1">
                      <a:lumMod val="60000"/>
                      <a:lumOff val="40000"/>
                    </a:schemeClr>
                  </a:solidFill>
                  <a:sym typeface="Symbol"/>
                </a:rPr>
                <a:t>a,x</a:t>
              </a:r>
              <a:r>
                <a:rPr lang="en-US" dirty="0" smtClean="0">
                  <a:solidFill>
                    <a:schemeClr val="tx1">
                      <a:lumMod val="60000"/>
                      <a:lumOff val="40000"/>
                    </a:schemeClr>
                  </a:solidFill>
                  <a:sym typeface="Symbol"/>
                </a:rPr>
                <a:t>),pcs[p], s[p],_) = (pc’,</a:t>
              </a:r>
              <a:r>
                <a:rPr lang="en-US" dirty="0">
                  <a:solidFill>
                    <a:schemeClr val="tx1">
                      <a:lumMod val="60000"/>
                      <a:lumOff val="40000"/>
                    </a:schemeClr>
                  </a:solidFill>
                  <a:sym typeface="Symbol"/>
                </a:rPr>
                <a:t> </a:t>
              </a:r>
              <a:r>
                <a:rPr lang="en-US" dirty="0" smtClean="0">
                  <a:solidFill>
                    <a:schemeClr val="tx1">
                      <a:lumMod val="60000"/>
                      <a:lumOff val="40000"/>
                    </a:schemeClr>
                  </a:solidFill>
                  <a:sym typeface="Symbol"/>
                </a:rPr>
                <a:t>)</a:t>
              </a:r>
            </a:p>
            <a:p>
              <a:pPr algn="ctr">
                <a:lnSpc>
                  <a:spcPct val="150000"/>
                </a:lnSpc>
              </a:pPr>
              <a:r>
                <a:rPr lang="en-US" dirty="0" smtClean="0">
                  <a:solidFill>
                    <a:schemeClr val="tx1">
                      <a:lumMod val="60000"/>
                      <a:lumOff val="40000"/>
                    </a:schemeClr>
                  </a:solidFill>
                </a:rPr>
                <a:t>(pcs,</a:t>
              </a:r>
              <a:r>
                <a:rPr lang="en-US" dirty="0" smtClean="0">
                  <a:solidFill>
                    <a:schemeClr val="tx1">
                      <a:lumMod val="60000"/>
                      <a:lumOff val="40000"/>
                    </a:schemeClr>
                  </a:solidFill>
                  <a:sym typeface="Symbol"/>
                </a:rPr>
                <a:t></a:t>
              </a:r>
              <a:r>
                <a:rPr lang="en-US" dirty="0" err="1" smtClean="0">
                  <a:solidFill>
                    <a:schemeClr val="tx1">
                      <a:lumMod val="60000"/>
                      <a:lumOff val="40000"/>
                    </a:schemeClr>
                  </a:solidFill>
                  <a:sym typeface="Symbol"/>
                </a:rPr>
                <a:t>s,m</a:t>
              </a:r>
              <a:r>
                <a:rPr lang="en-US" dirty="0" smtClean="0">
                  <a:solidFill>
                    <a:schemeClr val="tx1">
                      <a:lumMod val="60000"/>
                      <a:lumOff val="40000"/>
                    </a:schemeClr>
                  </a:solidFill>
                  <a:sym typeface="Symbol"/>
                </a:rPr>
                <a:t>)   </a:t>
              </a:r>
              <a:r>
                <a:rPr lang="en-US" dirty="0" smtClean="0">
                  <a:solidFill>
                    <a:schemeClr val="tx1">
                      <a:lumMod val="60000"/>
                      <a:lumOff val="40000"/>
                    </a:schemeClr>
                  </a:solidFill>
                </a:rPr>
                <a:t>(pcs[p:=pc’],</a:t>
              </a:r>
              <a:r>
                <a:rPr lang="en-US" dirty="0">
                  <a:solidFill>
                    <a:schemeClr val="tx1">
                      <a:lumMod val="60000"/>
                      <a:lumOff val="40000"/>
                    </a:schemeClr>
                  </a:solidFill>
                  <a:sym typeface="Symbol"/>
                </a:rPr>
                <a:t> </a:t>
              </a:r>
              <a:r>
                <a:rPr lang="en-US" dirty="0" smtClean="0">
                  <a:solidFill>
                    <a:schemeClr val="tx1">
                      <a:lumMod val="60000"/>
                      <a:lumOff val="40000"/>
                    </a:schemeClr>
                  </a:solidFill>
                  <a:sym typeface="Symbol"/>
                </a:rPr>
                <a:t>s[p:=</a:t>
              </a:r>
              <a:r>
                <a:rPr lang="en-US" dirty="0">
                  <a:solidFill>
                    <a:schemeClr val="tx1">
                      <a:lumMod val="60000"/>
                      <a:lumOff val="40000"/>
                    </a:schemeClr>
                  </a:solidFill>
                  <a:sym typeface="Symbol"/>
                </a:rPr>
                <a:t>+</a:t>
              </a:r>
              <a:r>
                <a:rPr lang="en-US" dirty="0" smtClean="0">
                  <a:solidFill>
                    <a:schemeClr val="tx1">
                      <a:lumMod val="60000"/>
                      <a:lumOff val="40000"/>
                    </a:schemeClr>
                  </a:solidFill>
                  <a:sym typeface="Symbol"/>
                </a:rPr>
                <a:t>],</a:t>
              </a:r>
              <a:r>
                <a:rPr lang="en-US" dirty="0">
                  <a:solidFill>
                    <a:schemeClr val="tx1">
                      <a:lumMod val="60000"/>
                      <a:lumOff val="40000"/>
                    </a:schemeClr>
                  </a:solidFill>
                  <a:sym typeface="Symbol"/>
                </a:rPr>
                <a:t>m</a:t>
              </a:r>
              <a:r>
                <a:rPr lang="en-US" dirty="0" smtClean="0">
                  <a:solidFill>
                    <a:schemeClr val="tx1">
                      <a:lumMod val="60000"/>
                      <a:lumOff val="40000"/>
                    </a:schemeClr>
                  </a:solidFill>
                  <a:sym typeface="Symbol"/>
                </a:rPr>
                <a:t>)</a:t>
              </a:r>
              <a:endParaRPr lang="en-US" dirty="0">
                <a:solidFill>
                  <a:schemeClr val="tx1">
                    <a:lumMod val="60000"/>
                    <a:lumOff val="40000"/>
                  </a:schemeClr>
                </a:solidFill>
              </a:endParaRPr>
            </a:p>
          </p:txBody>
        </p:sp>
        <p:cxnSp>
          <p:nvCxnSpPr>
            <p:cNvPr id="13" name="Straight Connector 12"/>
            <p:cNvCxnSpPr/>
            <p:nvPr/>
          </p:nvCxnSpPr>
          <p:spPr bwMode="auto">
            <a:xfrm>
              <a:off x="1107202" y="2440565"/>
              <a:ext cx="6428951" cy="0"/>
            </a:xfrm>
            <a:prstGeom prst="line">
              <a:avLst/>
            </a:prstGeom>
            <a:noFill/>
            <a:ln w="12700" cap="flat" cmpd="sng" algn="ctr">
              <a:solidFill>
                <a:srgbClr val="FF0000"/>
              </a:solidFill>
              <a:prstDash val="solid"/>
              <a:round/>
              <a:headEnd type="none" w="med" len="med"/>
              <a:tailEnd type="none" w="med" len="med"/>
            </a:ln>
            <a:effectLst/>
          </p:spPr>
        </p:cxnSp>
        <p:sp>
          <p:nvSpPr>
            <p:cNvPr id="20" name="TextBox 19"/>
            <p:cNvSpPr txBox="1"/>
            <p:nvPr/>
          </p:nvSpPr>
          <p:spPr>
            <a:xfrm>
              <a:off x="7616449" y="2059749"/>
              <a:ext cx="1544012" cy="707886"/>
            </a:xfrm>
            <a:prstGeom prst="rect">
              <a:avLst/>
            </a:prstGeom>
            <a:noFill/>
          </p:spPr>
          <p:txBody>
            <a:bodyPr wrap="none" rtlCol="0">
              <a:spAutoFit/>
            </a:bodyPr>
            <a:lstStyle/>
            <a:p>
              <a:r>
                <a:rPr lang="en-US" dirty="0" smtClean="0">
                  <a:solidFill>
                    <a:schemeClr val="tx1">
                      <a:lumMod val="60000"/>
                      <a:lumOff val="40000"/>
                    </a:schemeClr>
                  </a:solidFill>
                </a:rPr>
                <a:t>Non-</a:t>
              </a:r>
              <a:r>
                <a:rPr lang="en-US" dirty="0" err="1" smtClean="0">
                  <a:solidFill>
                    <a:schemeClr val="tx1">
                      <a:lumMod val="60000"/>
                      <a:lumOff val="40000"/>
                    </a:schemeClr>
                  </a:solidFill>
                </a:rPr>
                <a:t>mem</a:t>
              </a:r>
              <a:endParaRPr lang="en-US" dirty="0" smtClean="0">
                <a:solidFill>
                  <a:schemeClr val="tx1">
                    <a:lumMod val="60000"/>
                    <a:lumOff val="40000"/>
                  </a:schemeClr>
                </a:solidFill>
              </a:endParaRPr>
            </a:p>
            <a:p>
              <a:r>
                <a:rPr lang="en-US" dirty="0" smtClean="0">
                  <a:solidFill>
                    <a:schemeClr val="tx1">
                      <a:lumMod val="60000"/>
                      <a:lumOff val="40000"/>
                    </a:schemeClr>
                  </a:solidFill>
                </a:rPr>
                <a:t>instruction</a:t>
              </a:r>
              <a:endParaRPr lang="en-US" dirty="0">
                <a:solidFill>
                  <a:schemeClr val="tx1">
                    <a:lumMod val="60000"/>
                    <a:lumOff val="40000"/>
                  </a:schemeClr>
                </a:solidFill>
              </a:endParaRPr>
            </a:p>
          </p:txBody>
        </p:sp>
      </p:grp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6" name="Slide Number Placeholder 5"/>
          <p:cNvSpPr>
            <a:spLocks noGrp="1"/>
          </p:cNvSpPr>
          <p:nvPr>
            <p:ph type="sldNum" sz="quarter" idx="11"/>
          </p:nvPr>
        </p:nvSpPr>
        <p:spPr/>
        <p:txBody>
          <a:bodyPr/>
          <a:lstStyle/>
          <a:p>
            <a:pPr>
              <a:defRPr/>
            </a:pPr>
            <a:fld id="{53294580-05E8-4585-908E-66FCC5062CA7}" type="slidenum">
              <a:rPr lang="en-US" smtClean="0"/>
              <a:pPr>
                <a:defRPr/>
              </a:pPr>
              <a:t>24</a:t>
            </a:fld>
            <a:endParaRPr lang="en-US" dirty="0"/>
          </a:p>
        </p:txBody>
      </p:sp>
    </p:spTree>
    <p:extLst>
      <p:ext uri="{BB962C8B-B14F-4D97-AF65-F5344CB8AC3E}">
        <p14:creationId xmlns:p14="http://schemas.microsoft.com/office/powerpoint/2010/main" val="36995794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Speculative Out-of-order Processor</a:t>
            </a:r>
            <a:endParaRPr lang="en-US" dirty="0"/>
          </a:p>
        </p:txBody>
      </p:sp>
      <p:grpSp>
        <p:nvGrpSpPr>
          <p:cNvPr id="23" name="Group 22"/>
          <p:cNvGrpSpPr/>
          <p:nvPr/>
        </p:nvGrpSpPr>
        <p:grpSpPr>
          <a:xfrm>
            <a:off x="905175" y="1616731"/>
            <a:ext cx="7895815" cy="1169551"/>
            <a:chOff x="1085936" y="3275479"/>
            <a:chExt cx="7895815" cy="1169551"/>
          </a:xfrm>
        </p:grpSpPr>
        <p:sp>
          <p:nvSpPr>
            <p:cNvPr id="5" name="TextBox 4"/>
            <p:cNvSpPr txBox="1"/>
            <p:nvPr/>
          </p:nvSpPr>
          <p:spPr>
            <a:xfrm>
              <a:off x="1107202" y="3275479"/>
              <a:ext cx="6044795" cy="1169551"/>
            </a:xfrm>
            <a:prstGeom prst="rect">
              <a:avLst/>
            </a:prstGeom>
            <a:noFill/>
          </p:spPr>
          <p:txBody>
            <a:bodyPr wrap="none" rtlCol="0">
              <a:spAutoFit/>
            </a:bodyPr>
            <a:lstStyle/>
            <a:p>
              <a:pPr algn="ctr"/>
              <a:r>
                <a:rPr lang="en-US" dirty="0" smtClean="0"/>
                <a:t>decode(pcs[p],</a:t>
              </a:r>
              <a:r>
                <a:rPr lang="en-US" dirty="0" smtClean="0">
                  <a:sym typeface="Symbol"/>
                </a:rPr>
                <a:t>s[p]) = </a:t>
              </a:r>
              <a:r>
                <a:rPr lang="en-US" dirty="0" err="1" smtClean="0">
                  <a:sym typeface="Symbol"/>
                </a:rPr>
                <a:t>Ld</a:t>
              </a:r>
              <a:r>
                <a:rPr lang="en-US" dirty="0" smtClean="0">
                  <a:sym typeface="Symbol"/>
                </a:rPr>
                <a:t>(</a:t>
              </a:r>
              <a:r>
                <a:rPr lang="en-US" dirty="0" err="1" smtClean="0">
                  <a:sym typeface="Symbol"/>
                </a:rPr>
                <a:t>a,x</a:t>
              </a:r>
              <a:r>
                <a:rPr lang="en-US" dirty="0" smtClean="0">
                  <a:sym typeface="Symbol"/>
                </a:rPr>
                <a:t>)   </a:t>
              </a:r>
            </a:p>
            <a:p>
              <a:pPr algn="ctr"/>
              <a:r>
                <a:rPr lang="en-US" dirty="0" smtClean="0">
                  <a:sym typeface="Symbol"/>
                </a:rPr>
                <a:t>execute(</a:t>
              </a:r>
              <a:r>
                <a:rPr lang="en-US" dirty="0" err="1" smtClean="0">
                  <a:sym typeface="Symbol"/>
                </a:rPr>
                <a:t>Ld</a:t>
              </a:r>
              <a:r>
                <a:rPr lang="en-US" dirty="0" smtClean="0">
                  <a:sym typeface="Symbol"/>
                </a:rPr>
                <a:t>(</a:t>
              </a:r>
              <a:r>
                <a:rPr lang="en-US" dirty="0" err="1" smtClean="0">
                  <a:sym typeface="Symbol"/>
                </a:rPr>
                <a:t>a,x</a:t>
              </a:r>
              <a:r>
                <a:rPr lang="en-US" dirty="0" smtClean="0">
                  <a:sym typeface="Symbol"/>
                </a:rPr>
                <a:t>),pcs[p], s[p],m[a]) = (pc’,)</a:t>
              </a:r>
            </a:p>
            <a:p>
              <a:pPr algn="ctr">
                <a:lnSpc>
                  <a:spcPct val="150000"/>
                </a:lnSpc>
              </a:pPr>
              <a:r>
                <a:rPr lang="en-US" dirty="0" smtClean="0"/>
                <a:t>(</a:t>
              </a:r>
              <a:r>
                <a:rPr lang="en-US" dirty="0" err="1" smtClean="0"/>
                <a:t>s,pc</a:t>
              </a:r>
              <a:r>
                <a:rPr lang="en-US" dirty="0" smtClean="0"/>
                <a:t>,</a:t>
              </a:r>
              <a:r>
                <a:rPr lang="en-US" dirty="0" smtClean="0">
                  <a:sym typeface="Symbol"/>
                </a:rPr>
                <a:t>)  </a:t>
              </a:r>
              <a:r>
                <a:rPr lang="en-US" dirty="0" smtClean="0">
                  <a:sym typeface="Symbol"/>
                </a:rPr>
                <a:t> </a:t>
              </a:r>
              <a:r>
                <a:rPr lang="en-US" dirty="0" smtClean="0"/>
                <a:t>(pcs[p:=pc’],</a:t>
              </a:r>
              <a:r>
                <a:rPr lang="en-US" dirty="0">
                  <a:sym typeface="Symbol"/>
                </a:rPr>
                <a:t> s[p:=+]</a:t>
              </a:r>
              <a:r>
                <a:rPr lang="en-US" dirty="0" smtClean="0">
                  <a:sym typeface="Symbol"/>
                </a:rPr>
                <a:t>,</a:t>
              </a:r>
              <a:r>
                <a:rPr lang="en-US" dirty="0">
                  <a:sym typeface="Symbol"/>
                </a:rPr>
                <a:t>m</a:t>
              </a:r>
              <a:r>
                <a:rPr lang="en-US" dirty="0" smtClean="0">
                  <a:sym typeface="Symbol"/>
                </a:rPr>
                <a:t>)</a:t>
              </a:r>
              <a:endParaRPr lang="en-US" dirty="0"/>
            </a:p>
          </p:txBody>
        </p:sp>
        <p:cxnSp>
          <p:nvCxnSpPr>
            <p:cNvPr id="15" name="Straight Connector 14"/>
            <p:cNvCxnSpPr/>
            <p:nvPr/>
          </p:nvCxnSpPr>
          <p:spPr bwMode="auto">
            <a:xfrm>
              <a:off x="1085936" y="3996466"/>
              <a:ext cx="6428951" cy="0"/>
            </a:xfrm>
            <a:prstGeom prst="line">
              <a:avLst/>
            </a:prstGeom>
            <a:noFill/>
            <a:ln w="12700" cap="flat" cmpd="sng" algn="ctr">
              <a:solidFill>
                <a:srgbClr val="FF0000"/>
              </a:solidFill>
              <a:prstDash val="solid"/>
              <a:round/>
              <a:headEnd type="none" w="med" len="med"/>
              <a:tailEnd type="none" w="med" len="med"/>
            </a:ln>
            <a:effectLst/>
          </p:spPr>
        </p:cxnSp>
        <p:sp>
          <p:nvSpPr>
            <p:cNvPr id="18" name="TextBox 17"/>
            <p:cNvSpPr txBox="1"/>
            <p:nvPr/>
          </p:nvSpPr>
          <p:spPr>
            <a:xfrm>
              <a:off x="7910624" y="3796411"/>
              <a:ext cx="1071127" cy="400110"/>
            </a:xfrm>
            <a:prstGeom prst="rect">
              <a:avLst/>
            </a:prstGeom>
            <a:noFill/>
          </p:spPr>
          <p:txBody>
            <a:bodyPr wrap="none" rtlCol="0">
              <a:spAutoFit/>
            </a:bodyPr>
            <a:lstStyle/>
            <a:p>
              <a:r>
                <a:rPr lang="en-US" dirty="0" err="1" smtClean="0"/>
                <a:t>Ld</a:t>
              </a:r>
              <a:r>
                <a:rPr lang="en-US" dirty="0" smtClean="0"/>
                <a:t> rule</a:t>
              </a:r>
              <a:endParaRPr lang="en-US" dirty="0"/>
            </a:p>
          </p:txBody>
        </p:sp>
      </p:grpSp>
      <p:grpSp>
        <p:nvGrpSpPr>
          <p:cNvPr id="24" name="Group 23"/>
          <p:cNvGrpSpPr/>
          <p:nvPr/>
        </p:nvGrpSpPr>
        <p:grpSpPr>
          <a:xfrm>
            <a:off x="926441" y="3172608"/>
            <a:ext cx="7847297" cy="1169551"/>
            <a:chOff x="1107202" y="4831356"/>
            <a:chExt cx="7847297" cy="1169551"/>
          </a:xfrm>
        </p:grpSpPr>
        <p:cxnSp>
          <p:nvCxnSpPr>
            <p:cNvPr id="9" name="Straight Connector 8"/>
            <p:cNvCxnSpPr/>
            <p:nvPr/>
          </p:nvCxnSpPr>
          <p:spPr bwMode="auto">
            <a:xfrm>
              <a:off x="1107202" y="5556902"/>
              <a:ext cx="6407685" cy="0"/>
            </a:xfrm>
            <a:prstGeom prst="line">
              <a:avLst/>
            </a:prstGeom>
            <a:noFill/>
            <a:ln w="12700" cap="flat" cmpd="sng" algn="ctr">
              <a:solidFill>
                <a:srgbClr val="FF0000"/>
              </a:solidFill>
              <a:prstDash val="solid"/>
              <a:round/>
              <a:headEnd type="none" w="med" len="med"/>
              <a:tailEnd type="none" w="med" len="med"/>
            </a:ln>
            <a:effectLst/>
          </p:spPr>
        </p:cxnSp>
        <p:sp>
          <p:nvSpPr>
            <p:cNvPr id="17" name="TextBox 16"/>
            <p:cNvSpPr txBox="1"/>
            <p:nvPr/>
          </p:nvSpPr>
          <p:spPr>
            <a:xfrm>
              <a:off x="1119338" y="4831356"/>
              <a:ext cx="6325321" cy="1169551"/>
            </a:xfrm>
            <a:prstGeom prst="rect">
              <a:avLst/>
            </a:prstGeom>
            <a:noFill/>
          </p:spPr>
          <p:txBody>
            <a:bodyPr wrap="none" rtlCol="0">
              <a:spAutoFit/>
            </a:bodyPr>
            <a:lstStyle/>
            <a:p>
              <a:pPr algn="ctr"/>
              <a:r>
                <a:rPr lang="en-US" dirty="0" smtClean="0">
                  <a:solidFill>
                    <a:schemeClr val="tx1">
                      <a:lumMod val="60000"/>
                      <a:lumOff val="40000"/>
                    </a:schemeClr>
                  </a:solidFill>
                </a:rPr>
                <a:t>decode(pcs[p],</a:t>
              </a:r>
              <a:r>
                <a:rPr lang="en-US" dirty="0" smtClean="0">
                  <a:solidFill>
                    <a:schemeClr val="tx1">
                      <a:lumMod val="60000"/>
                      <a:lumOff val="40000"/>
                    </a:schemeClr>
                  </a:solidFill>
                  <a:sym typeface="Symbol"/>
                </a:rPr>
                <a:t>s[p]) = St(</a:t>
              </a:r>
              <a:r>
                <a:rPr lang="en-US" dirty="0" err="1" smtClean="0">
                  <a:solidFill>
                    <a:schemeClr val="tx1">
                      <a:lumMod val="60000"/>
                      <a:lumOff val="40000"/>
                    </a:schemeClr>
                  </a:solidFill>
                  <a:sym typeface="Symbol"/>
                </a:rPr>
                <a:t>a,x</a:t>
              </a:r>
              <a:r>
                <a:rPr lang="en-US" dirty="0" smtClean="0">
                  <a:solidFill>
                    <a:schemeClr val="tx1">
                      <a:lumMod val="60000"/>
                      <a:lumOff val="40000"/>
                    </a:schemeClr>
                  </a:solidFill>
                  <a:sym typeface="Symbol"/>
                </a:rPr>
                <a:t>)   </a:t>
              </a:r>
            </a:p>
            <a:p>
              <a:pPr algn="ctr"/>
              <a:r>
                <a:rPr lang="en-US" dirty="0" smtClean="0">
                  <a:solidFill>
                    <a:schemeClr val="tx1">
                      <a:lumMod val="60000"/>
                      <a:lumOff val="40000"/>
                    </a:schemeClr>
                  </a:solidFill>
                  <a:sym typeface="Symbol"/>
                </a:rPr>
                <a:t>execute(St(</a:t>
              </a:r>
              <a:r>
                <a:rPr lang="en-US" dirty="0" err="1" smtClean="0">
                  <a:solidFill>
                    <a:schemeClr val="tx1">
                      <a:lumMod val="60000"/>
                      <a:lumOff val="40000"/>
                    </a:schemeClr>
                  </a:solidFill>
                  <a:sym typeface="Symbol"/>
                </a:rPr>
                <a:t>a,x</a:t>
              </a:r>
              <a:r>
                <a:rPr lang="en-US" dirty="0" smtClean="0">
                  <a:solidFill>
                    <a:schemeClr val="tx1">
                      <a:lumMod val="60000"/>
                      <a:lumOff val="40000"/>
                    </a:schemeClr>
                  </a:solidFill>
                  <a:sym typeface="Symbol"/>
                </a:rPr>
                <a:t>),pcs[p], s[p],_) = (</a:t>
              </a:r>
              <a:r>
                <a:rPr lang="en-US" dirty="0" err="1" smtClean="0">
                  <a:solidFill>
                    <a:schemeClr val="tx1">
                      <a:lumMod val="60000"/>
                      <a:lumOff val="40000"/>
                    </a:schemeClr>
                  </a:solidFill>
                  <a:sym typeface="Symbol"/>
                </a:rPr>
                <a:t>pc’,St</a:t>
              </a:r>
              <a:r>
                <a:rPr lang="en-US" dirty="0" smtClean="0">
                  <a:solidFill>
                    <a:schemeClr val="tx1">
                      <a:lumMod val="60000"/>
                      <a:lumOff val="40000"/>
                    </a:schemeClr>
                  </a:solidFill>
                  <a:sym typeface="Symbol"/>
                </a:rPr>
                <a:t>(</a:t>
              </a:r>
              <a:r>
                <a:rPr lang="en-US" dirty="0" err="1" smtClean="0">
                  <a:solidFill>
                    <a:schemeClr val="tx1">
                      <a:lumMod val="60000"/>
                      <a:lumOff val="40000"/>
                    </a:schemeClr>
                  </a:solidFill>
                  <a:sym typeface="Symbol"/>
                </a:rPr>
                <a:t>a,v</a:t>
              </a:r>
              <a:r>
                <a:rPr lang="en-US" dirty="0" smtClean="0">
                  <a:solidFill>
                    <a:schemeClr val="tx1">
                      <a:lumMod val="60000"/>
                      <a:lumOff val="40000"/>
                    </a:schemeClr>
                  </a:solidFill>
                  <a:sym typeface="Symbol"/>
                </a:rPr>
                <a:t>))</a:t>
              </a:r>
            </a:p>
            <a:p>
              <a:pPr algn="ctr">
                <a:lnSpc>
                  <a:spcPct val="150000"/>
                </a:lnSpc>
              </a:pPr>
              <a:r>
                <a:rPr lang="en-US" dirty="0" smtClean="0">
                  <a:solidFill>
                    <a:schemeClr val="tx1">
                      <a:lumMod val="60000"/>
                      <a:lumOff val="40000"/>
                    </a:schemeClr>
                  </a:solidFill>
                </a:rPr>
                <a:t>(pcs,</a:t>
              </a:r>
              <a:r>
                <a:rPr lang="en-US" dirty="0" smtClean="0">
                  <a:solidFill>
                    <a:schemeClr val="tx1">
                      <a:lumMod val="60000"/>
                      <a:lumOff val="40000"/>
                    </a:schemeClr>
                  </a:solidFill>
                  <a:sym typeface="Symbol"/>
                </a:rPr>
                <a:t></a:t>
              </a:r>
              <a:r>
                <a:rPr lang="en-US" dirty="0" err="1" smtClean="0">
                  <a:solidFill>
                    <a:schemeClr val="tx1">
                      <a:lumMod val="60000"/>
                      <a:lumOff val="40000"/>
                    </a:schemeClr>
                  </a:solidFill>
                  <a:sym typeface="Symbol"/>
                </a:rPr>
                <a:t>s,m</a:t>
              </a:r>
              <a:r>
                <a:rPr lang="en-US" dirty="0" smtClean="0">
                  <a:solidFill>
                    <a:schemeClr val="tx1">
                      <a:lumMod val="60000"/>
                      <a:lumOff val="40000"/>
                    </a:schemeClr>
                  </a:solidFill>
                  <a:sym typeface="Symbol"/>
                </a:rPr>
                <a:t>)   </a:t>
              </a:r>
              <a:r>
                <a:rPr lang="en-US" dirty="0" smtClean="0">
                  <a:solidFill>
                    <a:schemeClr val="tx1">
                      <a:lumMod val="60000"/>
                      <a:lumOff val="40000"/>
                    </a:schemeClr>
                  </a:solidFill>
                </a:rPr>
                <a:t>(pcs[p:=pc’],</a:t>
              </a:r>
              <a:r>
                <a:rPr lang="en-US" dirty="0">
                  <a:solidFill>
                    <a:schemeClr val="tx1">
                      <a:lumMod val="60000"/>
                      <a:lumOff val="40000"/>
                    </a:schemeClr>
                  </a:solidFill>
                  <a:sym typeface="Symbol"/>
                </a:rPr>
                <a:t> </a:t>
              </a:r>
              <a:r>
                <a:rPr lang="en-US" dirty="0" err="1" smtClean="0">
                  <a:solidFill>
                    <a:schemeClr val="tx1">
                      <a:lumMod val="60000"/>
                      <a:lumOff val="40000"/>
                    </a:schemeClr>
                  </a:solidFill>
                  <a:sym typeface="Symbol"/>
                </a:rPr>
                <a:t>s,m</a:t>
              </a:r>
              <a:r>
                <a:rPr lang="en-US" dirty="0" smtClean="0">
                  <a:solidFill>
                    <a:schemeClr val="tx1">
                      <a:lumMod val="60000"/>
                      <a:lumOff val="40000"/>
                    </a:schemeClr>
                  </a:solidFill>
                  <a:sym typeface="Symbol"/>
                </a:rPr>
                <a:t>[a:=v])</a:t>
              </a:r>
              <a:endParaRPr lang="en-US" dirty="0">
                <a:solidFill>
                  <a:schemeClr val="tx1">
                    <a:lumMod val="60000"/>
                    <a:lumOff val="40000"/>
                  </a:schemeClr>
                </a:solidFill>
              </a:endParaRPr>
            </a:p>
          </p:txBody>
        </p:sp>
        <p:sp>
          <p:nvSpPr>
            <p:cNvPr id="19" name="TextBox 18"/>
            <p:cNvSpPr txBox="1"/>
            <p:nvPr/>
          </p:nvSpPr>
          <p:spPr>
            <a:xfrm>
              <a:off x="7910623" y="5356847"/>
              <a:ext cx="1043876" cy="400110"/>
            </a:xfrm>
            <a:prstGeom prst="rect">
              <a:avLst/>
            </a:prstGeom>
            <a:noFill/>
          </p:spPr>
          <p:txBody>
            <a:bodyPr wrap="none" rtlCol="0">
              <a:spAutoFit/>
            </a:bodyPr>
            <a:lstStyle/>
            <a:p>
              <a:r>
                <a:rPr lang="en-US" dirty="0" smtClean="0">
                  <a:solidFill>
                    <a:schemeClr val="tx1">
                      <a:lumMod val="60000"/>
                      <a:lumOff val="40000"/>
                    </a:schemeClr>
                  </a:solidFill>
                </a:rPr>
                <a:t>St rule</a:t>
              </a:r>
              <a:endParaRPr lang="en-US" dirty="0">
                <a:solidFill>
                  <a:schemeClr val="tx1">
                    <a:lumMod val="60000"/>
                    <a:lumOff val="40000"/>
                  </a:schemeClr>
                </a:solidFill>
              </a:endParaRPr>
            </a:p>
          </p:txBody>
        </p:sp>
      </p:grpSp>
      <p:grpSp>
        <p:nvGrpSpPr>
          <p:cNvPr id="22" name="Group 21"/>
          <p:cNvGrpSpPr/>
          <p:nvPr/>
        </p:nvGrpSpPr>
        <p:grpSpPr>
          <a:xfrm>
            <a:off x="631214" y="4614476"/>
            <a:ext cx="8433544" cy="1169551"/>
            <a:chOff x="726917" y="1720097"/>
            <a:chExt cx="8433544" cy="1169551"/>
          </a:xfrm>
        </p:grpSpPr>
        <p:sp>
          <p:nvSpPr>
            <p:cNvPr id="10" name="TextBox 9"/>
            <p:cNvSpPr txBox="1"/>
            <p:nvPr/>
          </p:nvSpPr>
          <p:spPr>
            <a:xfrm>
              <a:off x="726917" y="1720097"/>
              <a:ext cx="6607450" cy="1169551"/>
            </a:xfrm>
            <a:prstGeom prst="rect">
              <a:avLst/>
            </a:prstGeom>
            <a:noFill/>
          </p:spPr>
          <p:txBody>
            <a:bodyPr wrap="none" rtlCol="0">
              <a:spAutoFit/>
            </a:bodyPr>
            <a:lstStyle/>
            <a:p>
              <a:pPr algn="ctr"/>
              <a:r>
                <a:rPr lang="en-US" dirty="0" smtClean="0">
                  <a:solidFill>
                    <a:schemeClr val="tx1">
                      <a:lumMod val="60000"/>
                      <a:lumOff val="40000"/>
                    </a:schemeClr>
                  </a:solidFill>
                </a:rPr>
                <a:t>decode(pcs[p],</a:t>
              </a:r>
              <a:r>
                <a:rPr lang="en-US" dirty="0" smtClean="0">
                  <a:solidFill>
                    <a:schemeClr val="tx1">
                      <a:lumMod val="60000"/>
                      <a:lumOff val="40000"/>
                    </a:schemeClr>
                  </a:solidFill>
                  <a:sym typeface="Symbol"/>
                </a:rPr>
                <a:t>s[p]) = Nm(</a:t>
              </a:r>
              <a:r>
                <a:rPr lang="en-US" dirty="0" err="1" smtClean="0">
                  <a:solidFill>
                    <a:schemeClr val="tx1">
                      <a:lumMod val="60000"/>
                      <a:lumOff val="40000"/>
                    </a:schemeClr>
                  </a:solidFill>
                  <a:sym typeface="Symbol"/>
                </a:rPr>
                <a:t>a,x</a:t>
              </a:r>
              <a:r>
                <a:rPr lang="en-US" dirty="0" smtClean="0">
                  <a:solidFill>
                    <a:schemeClr val="tx1">
                      <a:lumMod val="60000"/>
                      <a:lumOff val="40000"/>
                    </a:schemeClr>
                  </a:solidFill>
                  <a:sym typeface="Symbol"/>
                </a:rPr>
                <a:t>)   </a:t>
              </a:r>
            </a:p>
            <a:p>
              <a:pPr algn="ctr"/>
              <a:r>
                <a:rPr lang="en-US" dirty="0">
                  <a:solidFill>
                    <a:schemeClr val="tx1">
                      <a:lumMod val="60000"/>
                      <a:lumOff val="40000"/>
                    </a:schemeClr>
                  </a:solidFill>
                  <a:sym typeface="Symbol"/>
                </a:rPr>
                <a:t> </a:t>
              </a:r>
              <a:r>
                <a:rPr lang="en-US" dirty="0" smtClean="0">
                  <a:solidFill>
                    <a:schemeClr val="tx1">
                      <a:lumMod val="60000"/>
                      <a:lumOff val="40000"/>
                    </a:schemeClr>
                  </a:solidFill>
                  <a:sym typeface="Symbol"/>
                </a:rPr>
                <a:t>        execute(Nm(</a:t>
              </a:r>
              <a:r>
                <a:rPr lang="en-US" dirty="0" err="1" smtClean="0">
                  <a:solidFill>
                    <a:schemeClr val="tx1">
                      <a:lumMod val="60000"/>
                      <a:lumOff val="40000"/>
                    </a:schemeClr>
                  </a:solidFill>
                  <a:sym typeface="Symbol"/>
                </a:rPr>
                <a:t>a,x</a:t>
              </a:r>
              <a:r>
                <a:rPr lang="en-US" dirty="0" smtClean="0">
                  <a:solidFill>
                    <a:schemeClr val="tx1">
                      <a:lumMod val="60000"/>
                      <a:lumOff val="40000"/>
                    </a:schemeClr>
                  </a:solidFill>
                  <a:sym typeface="Symbol"/>
                </a:rPr>
                <a:t>),pcs[p], s[p],_) = (pc’,</a:t>
              </a:r>
              <a:r>
                <a:rPr lang="en-US" dirty="0">
                  <a:solidFill>
                    <a:schemeClr val="tx1">
                      <a:lumMod val="60000"/>
                      <a:lumOff val="40000"/>
                    </a:schemeClr>
                  </a:solidFill>
                  <a:sym typeface="Symbol"/>
                </a:rPr>
                <a:t> </a:t>
              </a:r>
              <a:r>
                <a:rPr lang="en-US" dirty="0" smtClean="0">
                  <a:solidFill>
                    <a:schemeClr val="tx1">
                      <a:lumMod val="60000"/>
                      <a:lumOff val="40000"/>
                    </a:schemeClr>
                  </a:solidFill>
                  <a:sym typeface="Symbol"/>
                </a:rPr>
                <a:t>)</a:t>
              </a:r>
            </a:p>
            <a:p>
              <a:pPr algn="ctr">
                <a:lnSpc>
                  <a:spcPct val="150000"/>
                </a:lnSpc>
              </a:pPr>
              <a:r>
                <a:rPr lang="en-US" dirty="0" smtClean="0">
                  <a:solidFill>
                    <a:schemeClr val="tx1">
                      <a:lumMod val="60000"/>
                      <a:lumOff val="40000"/>
                    </a:schemeClr>
                  </a:solidFill>
                </a:rPr>
                <a:t>(pcs,</a:t>
              </a:r>
              <a:r>
                <a:rPr lang="en-US" dirty="0" smtClean="0">
                  <a:solidFill>
                    <a:schemeClr val="tx1">
                      <a:lumMod val="60000"/>
                      <a:lumOff val="40000"/>
                    </a:schemeClr>
                  </a:solidFill>
                  <a:sym typeface="Symbol"/>
                </a:rPr>
                <a:t></a:t>
              </a:r>
              <a:r>
                <a:rPr lang="en-US" dirty="0" err="1" smtClean="0">
                  <a:solidFill>
                    <a:schemeClr val="tx1">
                      <a:lumMod val="60000"/>
                      <a:lumOff val="40000"/>
                    </a:schemeClr>
                  </a:solidFill>
                  <a:sym typeface="Symbol"/>
                </a:rPr>
                <a:t>s,m</a:t>
              </a:r>
              <a:r>
                <a:rPr lang="en-US" dirty="0" smtClean="0">
                  <a:solidFill>
                    <a:schemeClr val="tx1">
                      <a:lumMod val="60000"/>
                      <a:lumOff val="40000"/>
                    </a:schemeClr>
                  </a:solidFill>
                  <a:sym typeface="Symbol"/>
                </a:rPr>
                <a:t>)   </a:t>
              </a:r>
              <a:r>
                <a:rPr lang="en-US" dirty="0" smtClean="0">
                  <a:solidFill>
                    <a:schemeClr val="tx1">
                      <a:lumMod val="60000"/>
                      <a:lumOff val="40000"/>
                    </a:schemeClr>
                  </a:solidFill>
                </a:rPr>
                <a:t>(pcs[p:=pc’],</a:t>
              </a:r>
              <a:r>
                <a:rPr lang="en-US" dirty="0">
                  <a:solidFill>
                    <a:schemeClr val="tx1">
                      <a:lumMod val="60000"/>
                      <a:lumOff val="40000"/>
                    </a:schemeClr>
                  </a:solidFill>
                  <a:sym typeface="Symbol"/>
                </a:rPr>
                <a:t> </a:t>
              </a:r>
              <a:r>
                <a:rPr lang="en-US" dirty="0" smtClean="0">
                  <a:solidFill>
                    <a:schemeClr val="tx1">
                      <a:lumMod val="60000"/>
                      <a:lumOff val="40000"/>
                    </a:schemeClr>
                  </a:solidFill>
                  <a:sym typeface="Symbol"/>
                </a:rPr>
                <a:t>s[p:=</a:t>
              </a:r>
              <a:r>
                <a:rPr lang="en-US" dirty="0">
                  <a:solidFill>
                    <a:schemeClr val="tx1">
                      <a:lumMod val="60000"/>
                      <a:lumOff val="40000"/>
                    </a:schemeClr>
                  </a:solidFill>
                  <a:sym typeface="Symbol"/>
                </a:rPr>
                <a:t>+</a:t>
              </a:r>
              <a:r>
                <a:rPr lang="en-US" dirty="0" smtClean="0">
                  <a:solidFill>
                    <a:schemeClr val="tx1">
                      <a:lumMod val="60000"/>
                      <a:lumOff val="40000"/>
                    </a:schemeClr>
                  </a:solidFill>
                  <a:sym typeface="Symbol"/>
                </a:rPr>
                <a:t>],</a:t>
              </a:r>
              <a:r>
                <a:rPr lang="en-US" dirty="0">
                  <a:solidFill>
                    <a:schemeClr val="tx1">
                      <a:lumMod val="60000"/>
                      <a:lumOff val="40000"/>
                    </a:schemeClr>
                  </a:solidFill>
                  <a:sym typeface="Symbol"/>
                </a:rPr>
                <a:t>m</a:t>
              </a:r>
              <a:r>
                <a:rPr lang="en-US" dirty="0" smtClean="0">
                  <a:solidFill>
                    <a:schemeClr val="tx1">
                      <a:lumMod val="60000"/>
                      <a:lumOff val="40000"/>
                    </a:schemeClr>
                  </a:solidFill>
                  <a:sym typeface="Symbol"/>
                </a:rPr>
                <a:t>)</a:t>
              </a:r>
              <a:endParaRPr lang="en-US" dirty="0">
                <a:solidFill>
                  <a:schemeClr val="tx1">
                    <a:lumMod val="60000"/>
                    <a:lumOff val="40000"/>
                  </a:schemeClr>
                </a:solidFill>
              </a:endParaRPr>
            </a:p>
          </p:txBody>
        </p:sp>
        <p:cxnSp>
          <p:nvCxnSpPr>
            <p:cNvPr id="13" name="Straight Connector 12"/>
            <p:cNvCxnSpPr/>
            <p:nvPr/>
          </p:nvCxnSpPr>
          <p:spPr bwMode="auto">
            <a:xfrm>
              <a:off x="1107202" y="2440565"/>
              <a:ext cx="6428951" cy="0"/>
            </a:xfrm>
            <a:prstGeom prst="line">
              <a:avLst/>
            </a:prstGeom>
            <a:noFill/>
            <a:ln w="12700" cap="flat" cmpd="sng" algn="ctr">
              <a:solidFill>
                <a:srgbClr val="FF0000"/>
              </a:solidFill>
              <a:prstDash val="solid"/>
              <a:round/>
              <a:headEnd type="none" w="med" len="med"/>
              <a:tailEnd type="none" w="med" len="med"/>
            </a:ln>
            <a:effectLst/>
          </p:spPr>
        </p:cxnSp>
        <p:sp>
          <p:nvSpPr>
            <p:cNvPr id="20" name="TextBox 19"/>
            <p:cNvSpPr txBox="1"/>
            <p:nvPr/>
          </p:nvSpPr>
          <p:spPr>
            <a:xfrm>
              <a:off x="7616449" y="2059749"/>
              <a:ext cx="1544012" cy="707886"/>
            </a:xfrm>
            <a:prstGeom prst="rect">
              <a:avLst/>
            </a:prstGeom>
            <a:noFill/>
          </p:spPr>
          <p:txBody>
            <a:bodyPr wrap="none" rtlCol="0">
              <a:spAutoFit/>
            </a:bodyPr>
            <a:lstStyle/>
            <a:p>
              <a:r>
                <a:rPr lang="en-US" dirty="0" smtClean="0">
                  <a:solidFill>
                    <a:schemeClr val="tx1">
                      <a:lumMod val="60000"/>
                      <a:lumOff val="40000"/>
                    </a:schemeClr>
                  </a:solidFill>
                </a:rPr>
                <a:t>Non-</a:t>
              </a:r>
              <a:r>
                <a:rPr lang="en-US" dirty="0" err="1" smtClean="0">
                  <a:solidFill>
                    <a:schemeClr val="tx1">
                      <a:lumMod val="60000"/>
                      <a:lumOff val="40000"/>
                    </a:schemeClr>
                  </a:solidFill>
                </a:rPr>
                <a:t>mem</a:t>
              </a:r>
              <a:endParaRPr lang="en-US" dirty="0" smtClean="0">
                <a:solidFill>
                  <a:schemeClr val="tx1">
                    <a:lumMod val="60000"/>
                    <a:lumOff val="40000"/>
                  </a:schemeClr>
                </a:solidFill>
              </a:endParaRPr>
            </a:p>
            <a:p>
              <a:r>
                <a:rPr lang="en-US" dirty="0" smtClean="0">
                  <a:solidFill>
                    <a:schemeClr val="tx1">
                      <a:lumMod val="60000"/>
                      <a:lumOff val="40000"/>
                    </a:schemeClr>
                  </a:solidFill>
                </a:rPr>
                <a:t>instruction</a:t>
              </a:r>
              <a:endParaRPr lang="en-US" dirty="0">
                <a:solidFill>
                  <a:schemeClr val="tx1">
                    <a:lumMod val="60000"/>
                    <a:lumOff val="40000"/>
                  </a:schemeClr>
                </a:solidFill>
              </a:endParaRPr>
            </a:p>
          </p:txBody>
        </p:sp>
      </p:grp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6" name="Slide Number Placeholder 5"/>
          <p:cNvSpPr>
            <a:spLocks noGrp="1"/>
          </p:cNvSpPr>
          <p:nvPr>
            <p:ph type="sldNum" sz="quarter" idx="11"/>
          </p:nvPr>
        </p:nvSpPr>
        <p:spPr/>
        <p:txBody>
          <a:bodyPr/>
          <a:lstStyle/>
          <a:p>
            <a:pPr>
              <a:defRPr/>
            </a:pPr>
            <a:fld id="{53294580-05E8-4585-908E-66FCC5062CA7}" type="slidenum">
              <a:rPr lang="en-US" smtClean="0"/>
              <a:pPr>
                <a:defRPr/>
              </a:pPr>
              <a:t>25</a:t>
            </a:fld>
            <a:endParaRPr lang="en-US" dirty="0"/>
          </a:p>
        </p:txBody>
      </p:sp>
    </p:spTree>
    <p:extLst>
      <p:ext uri="{BB962C8B-B14F-4D97-AF65-F5344CB8AC3E}">
        <p14:creationId xmlns:p14="http://schemas.microsoft.com/office/powerpoint/2010/main" val="22581620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Decoupled Systems</a:t>
            </a:r>
            <a:endParaRPr lang="en-US" dirty="0"/>
          </a:p>
        </p:txBody>
      </p:sp>
      <p:sp>
        <p:nvSpPr>
          <p:cNvPr id="3" name="Content Placeholder 2"/>
          <p:cNvSpPr>
            <a:spLocks noGrp="1"/>
          </p:cNvSpPr>
          <p:nvPr>
            <p:ph idx="1"/>
          </p:nvPr>
        </p:nvSpPr>
        <p:spPr>
          <a:xfrm>
            <a:off x="614914" y="1532860"/>
            <a:ext cx="8156945" cy="4878572"/>
          </a:xfrm>
        </p:spPr>
        <p:txBody>
          <a:bodyPr/>
          <a:lstStyle/>
          <a:p>
            <a:r>
              <a:rPr lang="en-US" sz="2400" dirty="0" smtClean="0"/>
              <a:t>Processor transition system P:  </a:t>
            </a:r>
          </a:p>
          <a:p>
            <a:pPr marL="457200" lvl="1" indent="0">
              <a:buNone/>
            </a:pPr>
            <a:r>
              <a:rPr lang="en-US" sz="2000" dirty="0" smtClean="0"/>
              <a:t>(pc</a:t>
            </a:r>
            <a:r>
              <a:rPr lang="en-US" sz="2000" dirty="0"/>
              <a:t>,</a:t>
            </a:r>
            <a:r>
              <a:rPr lang="en-US" sz="2000" dirty="0">
                <a:sym typeface="Symbol"/>
              </a:rPr>
              <a:t></a:t>
            </a:r>
            <a:r>
              <a:rPr lang="en-US" sz="2000" dirty="0" smtClean="0">
                <a:sym typeface="Symbol"/>
              </a:rPr>
              <a:t>,p2m,m2p,...)  </a:t>
            </a:r>
            <a:r>
              <a:rPr lang="en-US" sz="2000" dirty="0" smtClean="0"/>
              <a:t>(pc’,</a:t>
            </a:r>
            <a:r>
              <a:rPr lang="en-US" sz="2000" dirty="0" smtClean="0">
                <a:sym typeface="Symbol"/>
              </a:rPr>
              <a:t>’,p2m’,m2p’, ...)</a:t>
            </a:r>
          </a:p>
          <a:p>
            <a:endParaRPr lang="en-US" sz="2400" dirty="0" smtClean="0"/>
          </a:p>
          <a:p>
            <a:r>
              <a:rPr lang="en-US" sz="2400" dirty="0" smtClean="0"/>
              <a:t>Memory transition system M:  </a:t>
            </a:r>
            <a:endParaRPr lang="en-US" sz="2400" dirty="0"/>
          </a:p>
          <a:p>
            <a:pPr marL="457200" lvl="1" indent="0">
              <a:buNone/>
            </a:pPr>
            <a:r>
              <a:rPr lang="en-US" sz="2000" dirty="0" smtClean="0"/>
              <a:t>       (m,</a:t>
            </a:r>
            <a:r>
              <a:rPr lang="en-US" sz="2000" dirty="0" smtClean="0">
                <a:sym typeface="Symbol"/>
              </a:rPr>
              <a:t>p2m,m2p) </a:t>
            </a:r>
            <a:r>
              <a:rPr lang="en-US" sz="2000" dirty="0">
                <a:sym typeface="Symbol"/>
              </a:rPr>
              <a:t> </a:t>
            </a:r>
            <a:r>
              <a:rPr lang="en-US" sz="2000" dirty="0" smtClean="0"/>
              <a:t>(</a:t>
            </a:r>
            <a:r>
              <a:rPr lang="en-US" sz="2000" dirty="0"/>
              <a:t>m</a:t>
            </a:r>
            <a:r>
              <a:rPr lang="en-US" sz="2000" dirty="0" smtClean="0">
                <a:sym typeface="Symbol"/>
              </a:rPr>
              <a:t>,p2m</a:t>
            </a:r>
            <a:r>
              <a:rPr lang="en-US" sz="2000" dirty="0">
                <a:sym typeface="Symbol"/>
              </a:rPr>
              <a:t>’,m2p</a:t>
            </a:r>
            <a:r>
              <a:rPr lang="en-US" sz="2000" dirty="0" smtClean="0">
                <a:sym typeface="Symbol"/>
              </a:rPr>
              <a:t>’) </a:t>
            </a:r>
          </a:p>
          <a:p>
            <a:pPr marL="0" indent="0">
              <a:buNone/>
            </a:pPr>
            <a:r>
              <a:rPr lang="en-US" sz="2000" dirty="0" smtClean="0">
                <a:sym typeface="Symbol"/>
              </a:rPr>
              <a:t>        </a:t>
            </a:r>
          </a:p>
          <a:p>
            <a:pPr marL="0" indent="0">
              <a:buNone/>
            </a:pPr>
            <a:r>
              <a:rPr lang="en-US" sz="2400" dirty="0" smtClean="0">
                <a:sym typeface="Symbol"/>
              </a:rPr>
              <a:t>Each system M</a:t>
            </a:r>
            <a:r>
              <a:rPr lang="en-US" sz="2400" baseline="-25000" dirty="0" smtClean="0">
                <a:sym typeface="Symbol"/>
              </a:rPr>
              <a:t>C</a:t>
            </a:r>
            <a:r>
              <a:rPr lang="en-US" sz="2400" dirty="0" smtClean="0">
                <a:sym typeface="Symbol"/>
              </a:rPr>
              <a:t>, M</a:t>
            </a:r>
            <a:r>
              <a:rPr lang="en-US" sz="2400" baseline="-25000" dirty="0" smtClean="0">
                <a:sym typeface="Symbol"/>
              </a:rPr>
              <a:t>RO</a:t>
            </a:r>
            <a:r>
              <a:rPr lang="en-US" sz="2400" dirty="0" smtClean="0">
                <a:sym typeface="Symbol"/>
              </a:rPr>
              <a:t>, </a:t>
            </a:r>
            <a:r>
              <a:rPr lang="en-US" sz="2400" dirty="0" err="1" smtClean="0">
                <a:sym typeface="Symbol"/>
              </a:rPr>
              <a:t>P</a:t>
            </a:r>
            <a:r>
              <a:rPr lang="en-US" sz="2400" baseline="-25000" dirty="0" err="1" smtClean="0">
                <a:sym typeface="Symbol"/>
              </a:rPr>
              <a:t>ref</a:t>
            </a:r>
            <a:r>
              <a:rPr lang="en-US" sz="2400" dirty="0" smtClean="0">
                <a:sym typeface="Symbol"/>
              </a:rPr>
              <a:t>, M</a:t>
            </a:r>
            <a:r>
              <a:rPr lang="en-US" sz="2400" baseline="-25000" dirty="0" smtClean="0">
                <a:sym typeface="Symbol"/>
              </a:rPr>
              <a:t>SC</a:t>
            </a:r>
            <a:r>
              <a:rPr lang="en-US" sz="2400" dirty="0" smtClean="0">
                <a:sym typeface="Symbol"/>
              </a:rPr>
              <a:t> can be described as a transition system using a small number of rule</a:t>
            </a:r>
            <a:endParaRPr lang="en-US" sz="2800" dirty="0">
              <a:sym typeface="Symbol"/>
            </a:endParaRPr>
          </a:p>
          <a:p>
            <a:pPr marL="457200" lvl="1" indent="0">
              <a:buNone/>
            </a:pPr>
            <a:endParaRPr lang="en-US" sz="2000" dirty="0" smtClean="0">
              <a:sym typeface="Symbol"/>
            </a:endParaRPr>
          </a:p>
          <a:p>
            <a:pPr marL="457200" lvl="1" indent="0">
              <a:buNone/>
            </a:pPr>
            <a:endParaRPr lang="en-US" sz="2000" dirty="0"/>
          </a:p>
          <a:p>
            <a:pPr marL="457200" lvl="1" indent="0">
              <a:buNone/>
            </a:pPr>
            <a:endParaRPr lang="en-US" sz="2000" dirty="0"/>
          </a:p>
        </p:txBody>
      </p: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6" name="Slide Number Placeholder 5"/>
          <p:cNvSpPr>
            <a:spLocks noGrp="1"/>
          </p:cNvSpPr>
          <p:nvPr>
            <p:ph type="sldNum" sz="quarter" idx="11"/>
          </p:nvPr>
        </p:nvSpPr>
        <p:spPr/>
        <p:txBody>
          <a:bodyPr/>
          <a:lstStyle/>
          <a:p>
            <a:pPr>
              <a:defRPr/>
            </a:pPr>
            <a:fld id="{53294580-05E8-4585-908E-66FCC5062CA7}" type="slidenum">
              <a:rPr lang="en-US" smtClean="0"/>
              <a:pPr>
                <a:defRPr/>
              </a:pPr>
              <a:t>26</a:t>
            </a:fld>
            <a:endParaRPr lang="en-US" dirty="0"/>
          </a:p>
        </p:txBody>
      </p:sp>
    </p:spTree>
    <p:extLst>
      <p:ext uri="{BB962C8B-B14F-4D97-AF65-F5344CB8AC3E}">
        <p14:creationId xmlns:p14="http://schemas.microsoft.com/office/powerpoint/2010/main" val="33768876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79" y="304800"/>
            <a:ext cx="8300484" cy="1143000"/>
          </a:xfrm>
        </p:spPr>
        <p:txBody>
          <a:bodyPr/>
          <a:lstStyle/>
          <a:p>
            <a:r>
              <a:rPr lang="en-US" sz="4000" dirty="0" smtClean="0"/>
              <a:t>Coupling two Systems</a:t>
            </a:r>
            <a:endParaRPr lang="en-US" sz="4000" dirty="0"/>
          </a:p>
        </p:txBody>
      </p:sp>
      <p:sp>
        <p:nvSpPr>
          <p:cNvPr id="3" name="Content Placeholder 2"/>
          <p:cNvSpPr>
            <a:spLocks noGrp="1"/>
          </p:cNvSpPr>
          <p:nvPr>
            <p:ph idx="1"/>
          </p:nvPr>
        </p:nvSpPr>
        <p:spPr>
          <a:xfrm>
            <a:off x="710610" y="1628553"/>
            <a:ext cx="7772400" cy="4114800"/>
          </a:xfrm>
        </p:spPr>
        <p:txBody>
          <a:bodyPr/>
          <a:lstStyle/>
          <a:p>
            <a:r>
              <a:rPr lang="en-US" sz="2400" dirty="0" smtClean="0"/>
              <a:t>Let the two systems have shared variable s and not shared variables x and y </a:t>
            </a:r>
          </a:p>
          <a:p>
            <a:r>
              <a:rPr lang="en-US" sz="2400" dirty="0" smtClean="0"/>
              <a:t>System A: (</a:t>
            </a:r>
            <a:r>
              <a:rPr lang="en-US" sz="2400" dirty="0" err="1" smtClean="0"/>
              <a:t>s,x</a:t>
            </a:r>
            <a:r>
              <a:rPr lang="en-US" sz="2400" dirty="0" smtClean="0"/>
              <a:t>) </a:t>
            </a:r>
            <a:r>
              <a:rPr lang="en-US" sz="2400" dirty="0" smtClean="0">
                <a:sym typeface="Symbol"/>
              </a:rPr>
              <a:t></a:t>
            </a:r>
            <a:r>
              <a:rPr lang="en-US" sz="2400" baseline="-25000" dirty="0" smtClean="0">
                <a:sym typeface="Symbol"/>
              </a:rPr>
              <a:t>A</a:t>
            </a:r>
            <a:r>
              <a:rPr lang="en-US" sz="2400" dirty="0" smtClean="0">
                <a:sym typeface="Symbol"/>
              </a:rPr>
              <a:t> </a:t>
            </a:r>
            <a:r>
              <a:rPr lang="en-US" sz="2400" dirty="0" smtClean="0"/>
              <a:t>(</a:t>
            </a:r>
            <a:r>
              <a:rPr lang="en-US" sz="2400" dirty="0" err="1" smtClean="0"/>
              <a:t>s’,x</a:t>
            </a:r>
            <a:r>
              <a:rPr lang="en-US" sz="2400" dirty="0" smtClean="0"/>
              <a:t>’)</a:t>
            </a:r>
          </a:p>
          <a:p>
            <a:r>
              <a:rPr lang="en-US" sz="2400" dirty="0"/>
              <a:t>System </a:t>
            </a:r>
            <a:r>
              <a:rPr lang="en-US" sz="2400" dirty="0" smtClean="0"/>
              <a:t>B: </a:t>
            </a:r>
            <a:r>
              <a:rPr lang="en-US" sz="2400" dirty="0"/>
              <a:t>(</a:t>
            </a:r>
            <a:r>
              <a:rPr lang="en-US" sz="2400" dirty="0" err="1" smtClean="0"/>
              <a:t>s,y</a:t>
            </a:r>
            <a:r>
              <a:rPr lang="en-US" sz="2400" dirty="0" smtClean="0"/>
              <a:t>) </a:t>
            </a:r>
            <a:r>
              <a:rPr lang="en-US" sz="2400" dirty="0" smtClean="0">
                <a:sym typeface="Symbol"/>
              </a:rPr>
              <a:t></a:t>
            </a:r>
            <a:r>
              <a:rPr lang="en-US" sz="2400" baseline="-25000" dirty="0" smtClean="0">
                <a:sym typeface="Symbol"/>
              </a:rPr>
              <a:t>B</a:t>
            </a:r>
            <a:r>
              <a:rPr lang="en-US" sz="2400" dirty="0" smtClean="0">
                <a:sym typeface="Symbol"/>
              </a:rPr>
              <a:t> </a:t>
            </a:r>
            <a:r>
              <a:rPr lang="en-US" sz="2400" dirty="0"/>
              <a:t>(</a:t>
            </a:r>
            <a:r>
              <a:rPr lang="en-US" sz="2400" dirty="0" err="1"/>
              <a:t>s</a:t>
            </a:r>
            <a:r>
              <a:rPr lang="en-US" sz="2400" dirty="0" err="1" smtClean="0"/>
              <a:t>’,y</a:t>
            </a:r>
            <a:r>
              <a:rPr lang="en-US" sz="2400" dirty="0" smtClean="0"/>
              <a:t>’)</a:t>
            </a:r>
          </a:p>
          <a:p>
            <a:r>
              <a:rPr lang="en-US" sz="2400" dirty="0" smtClean="0"/>
              <a:t>System A+B: </a:t>
            </a:r>
          </a:p>
          <a:p>
            <a:pPr marL="457200" lvl="1" indent="0">
              <a:buNone/>
            </a:pPr>
            <a:r>
              <a:rPr lang="en-US" sz="2000" dirty="0" smtClean="0"/>
              <a:t>		(</a:t>
            </a:r>
            <a:r>
              <a:rPr lang="en-US" sz="2000" dirty="0" err="1" smtClean="0"/>
              <a:t>s,x</a:t>
            </a:r>
            <a:r>
              <a:rPr lang="en-US" sz="2000" dirty="0" smtClean="0"/>
              <a:t>) </a:t>
            </a:r>
            <a:r>
              <a:rPr lang="en-US" sz="2000" dirty="0" smtClean="0">
                <a:sym typeface="Symbol"/>
              </a:rPr>
              <a:t></a:t>
            </a:r>
            <a:r>
              <a:rPr lang="en-US" sz="2000" baseline="-25000" dirty="0" smtClean="0">
                <a:sym typeface="Symbol"/>
              </a:rPr>
              <a:t>A</a:t>
            </a:r>
            <a:r>
              <a:rPr lang="en-US" sz="2000" dirty="0" smtClean="0">
                <a:sym typeface="Symbol"/>
              </a:rPr>
              <a:t> </a:t>
            </a:r>
            <a:r>
              <a:rPr lang="en-US" sz="2000" dirty="0"/>
              <a:t>(</a:t>
            </a:r>
            <a:r>
              <a:rPr lang="en-US" sz="2000" dirty="0" err="1"/>
              <a:t>s’,y</a:t>
            </a:r>
            <a:r>
              <a:rPr lang="en-US" sz="2000" dirty="0" smtClean="0"/>
              <a:t>’)</a:t>
            </a:r>
          </a:p>
          <a:p>
            <a:pPr marL="457200" lvl="1" indent="0">
              <a:buNone/>
            </a:pPr>
            <a:r>
              <a:rPr lang="en-US" sz="2000" dirty="0" smtClean="0"/>
              <a:t>	      (</a:t>
            </a:r>
            <a:r>
              <a:rPr lang="en-US" sz="2000" dirty="0" err="1" smtClean="0"/>
              <a:t>s,x,y</a:t>
            </a:r>
            <a:r>
              <a:rPr lang="en-US" sz="2000" dirty="0"/>
              <a:t>) </a:t>
            </a:r>
            <a:r>
              <a:rPr lang="en-US" sz="2000" dirty="0" smtClean="0">
                <a:sym typeface="Symbol"/>
              </a:rPr>
              <a:t></a:t>
            </a:r>
            <a:r>
              <a:rPr lang="en-US" sz="2000" baseline="-25000" dirty="0" smtClean="0">
                <a:sym typeface="Symbol"/>
              </a:rPr>
              <a:t>A+B</a:t>
            </a:r>
            <a:r>
              <a:rPr lang="en-US" sz="2000" dirty="0" smtClean="0">
                <a:sym typeface="Symbol"/>
              </a:rPr>
              <a:t> </a:t>
            </a:r>
            <a:r>
              <a:rPr lang="en-US" sz="2000" dirty="0"/>
              <a:t>(</a:t>
            </a:r>
            <a:r>
              <a:rPr lang="en-US" sz="2000" dirty="0" err="1"/>
              <a:t>s</a:t>
            </a:r>
            <a:r>
              <a:rPr lang="en-US" sz="2000" dirty="0" err="1" smtClean="0"/>
              <a:t>’,x’,y</a:t>
            </a:r>
            <a:r>
              <a:rPr lang="en-US" sz="2000" dirty="0" smtClean="0"/>
              <a:t>)</a:t>
            </a:r>
          </a:p>
          <a:p>
            <a:pPr marL="457200" lvl="1" indent="0">
              <a:buNone/>
            </a:pPr>
            <a:endParaRPr lang="en-US" sz="2000" dirty="0" smtClean="0"/>
          </a:p>
          <a:p>
            <a:pPr marL="457200" lvl="1" indent="0">
              <a:buNone/>
            </a:pPr>
            <a:r>
              <a:rPr lang="en-US" sz="2000" dirty="0" smtClean="0"/>
              <a:t>               (</a:t>
            </a:r>
            <a:r>
              <a:rPr lang="en-US" sz="2000" dirty="0" err="1"/>
              <a:t>s,y</a:t>
            </a:r>
            <a:r>
              <a:rPr lang="en-US" sz="2000" dirty="0"/>
              <a:t>) </a:t>
            </a:r>
            <a:r>
              <a:rPr lang="en-US" sz="2000" dirty="0">
                <a:sym typeface="Symbol"/>
              </a:rPr>
              <a:t></a:t>
            </a:r>
            <a:r>
              <a:rPr lang="en-US" sz="2000" baseline="-25000" dirty="0">
                <a:sym typeface="Symbol"/>
              </a:rPr>
              <a:t>B</a:t>
            </a:r>
            <a:r>
              <a:rPr lang="en-US" sz="2000" dirty="0">
                <a:sym typeface="Symbol"/>
              </a:rPr>
              <a:t> </a:t>
            </a:r>
            <a:r>
              <a:rPr lang="en-US" sz="2000" dirty="0"/>
              <a:t>(</a:t>
            </a:r>
            <a:r>
              <a:rPr lang="en-US" sz="2000" dirty="0" err="1"/>
              <a:t>s’,y</a:t>
            </a:r>
            <a:r>
              <a:rPr lang="en-US" sz="2000" dirty="0"/>
              <a:t>’)</a:t>
            </a:r>
          </a:p>
          <a:p>
            <a:pPr marL="457200" lvl="1" indent="0">
              <a:buNone/>
            </a:pPr>
            <a:r>
              <a:rPr lang="en-US" sz="2000" dirty="0" smtClean="0"/>
              <a:t>          (</a:t>
            </a:r>
            <a:r>
              <a:rPr lang="en-US" sz="2000" dirty="0" err="1"/>
              <a:t>s,x,y</a:t>
            </a:r>
            <a:r>
              <a:rPr lang="en-US" sz="2000" dirty="0"/>
              <a:t>) </a:t>
            </a:r>
            <a:r>
              <a:rPr lang="en-US" sz="2000" dirty="0">
                <a:sym typeface="Symbol"/>
              </a:rPr>
              <a:t></a:t>
            </a:r>
            <a:r>
              <a:rPr lang="en-US" sz="2000" baseline="-25000" dirty="0">
                <a:sym typeface="Symbol"/>
              </a:rPr>
              <a:t>A+B</a:t>
            </a:r>
            <a:r>
              <a:rPr lang="en-US" sz="2000" dirty="0">
                <a:sym typeface="Symbol"/>
              </a:rPr>
              <a:t> </a:t>
            </a:r>
            <a:r>
              <a:rPr lang="en-US" sz="2000" dirty="0"/>
              <a:t>(s’,</a:t>
            </a:r>
            <a:r>
              <a:rPr lang="en-US" sz="2000" dirty="0" err="1" smtClean="0"/>
              <a:t>x,y</a:t>
            </a:r>
            <a:r>
              <a:rPr lang="en-US" sz="2000" dirty="0" smtClean="0"/>
              <a:t>’)</a:t>
            </a:r>
          </a:p>
          <a:p>
            <a:pPr marL="457200" lvl="1" indent="0">
              <a:buNone/>
            </a:pPr>
            <a:r>
              <a:rPr lang="en-US" sz="2400" dirty="0" smtClean="0"/>
              <a:t>We can thus couple M to Ps</a:t>
            </a:r>
            <a:endParaRPr lang="en-US" sz="2400" dirty="0"/>
          </a:p>
          <a:p>
            <a:endParaRPr lang="en-US" sz="2400" dirty="0"/>
          </a:p>
          <a:p>
            <a:endParaRPr lang="en-US" sz="2400" dirty="0"/>
          </a:p>
          <a:p>
            <a:endParaRPr lang="en-US" sz="2400" dirty="0"/>
          </a:p>
        </p:txBody>
      </p:sp>
      <p:cxnSp>
        <p:nvCxnSpPr>
          <p:cNvPr id="6" name="Straight Connector 5"/>
          <p:cNvCxnSpPr/>
          <p:nvPr/>
        </p:nvCxnSpPr>
        <p:spPr bwMode="auto">
          <a:xfrm>
            <a:off x="1977656" y="4146698"/>
            <a:ext cx="3083442" cy="0"/>
          </a:xfrm>
          <a:prstGeom prst="line">
            <a:avLst/>
          </a:prstGeom>
          <a:noFill/>
          <a:ln w="9525" cap="flat" cmpd="sng" algn="ctr">
            <a:solidFill>
              <a:srgbClr val="FF0000"/>
            </a:solidFill>
            <a:prstDash val="solid"/>
            <a:round/>
            <a:headEnd type="none" w="med" len="med"/>
            <a:tailEnd type="none" w="med" len="med"/>
          </a:ln>
          <a:effectLst/>
        </p:spPr>
      </p:cxnSp>
      <p:cxnSp>
        <p:nvCxnSpPr>
          <p:cNvPr id="7" name="Straight Connector 6"/>
          <p:cNvCxnSpPr/>
          <p:nvPr/>
        </p:nvCxnSpPr>
        <p:spPr bwMode="auto">
          <a:xfrm>
            <a:off x="1977656" y="5245396"/>
            <a:ext cx="3083442" cy="0"/>
          </a:xfrm>
          <a:prstGeom prst="line">
            <a:avLst/>
          </a:prstGeom>
          <a:noFill/>
          <a:ln w="9525" cap="flat" cmpd="sng" algn="ctr">
            <a:solidFill>
              <a:srgbClr val="FF0000"/>
            </a:solidFill>
            <a:prstDash val="solid"/>
            <a:round/>
            <a:headEnd type="none" w="med" len="med"/>
            <a:tailEnd type="none" w="med" len="med"/>
          </a:ln>
          <a:effectLst/>
        </p:spPr>
      </p:cxn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8" name="Slide Number Placeholder 7"/>
          <p:cNvSpPr>
            <a:spLocks noGrp="1"/>
          </p:cNvSpPr>
          <p:nvPr>
            <p:ph type="sldNum" sz="quarter" idx="11"/>
          </p:nvPr>
        </p:nvSpPr>
        <p:spPr/>
        <p:txBody>
          <a:bodyPr/>
          <a:lstStyle/>
          <a:p>
            <a:pPr>
              <a:defRPr/>
            </a:pPr>
            <a:fld id="{53294580-05E8-4585-908E-66FCC5062CA7}" type="slidenum">
              <a:rPr lang="en-US" smtClean="0"/>
              <a:pPr>
                <a:defRPr/>
              </a:pPr>
              <a:t>27</a:t>
            </a:fld>
            <a:endParaRPr lang="en-US" dirty="0"/>
          </a:p>
        </p:txBody>
      </p:sp>
    </p:spTree>
    <p:extLst>
      <p:ext uri="{BB962C8B-B14F-4D97-AF65-F5344CB8AC3E}">
        <p14:creationId xmlns:p14="http://schemas.microsoft.com/office/powerpoint/2010/main" val="1804746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concern</a:t>
            </a:r>
            <a:endParaRPr lang="en-US" dirty="0"/>
          </a:p>
        </p:txBody>
      </p:sp>
      <p:sp>
        <p:nvSpPr>
          <p:cNvPr id="3" name="Content Placeholder 2"/>
          <p:cNvSpPr>
            <a:spLocks noGrp="1"/>
          </p:cNvSpPr>
          <p:nvPr>
            <p:ph idx="1"/>
          </p:nvPr>
        </p:nvSpPr>
        <p:spPr>
          <a:xfrm>
            <a:off x="678712" y="1511596"/>
            <a:ext cx="7772400" cy="3251790"/>
          </a:xfrm>
        </p:spPr>
        <p:txBody>
          <a:bodyPr/>
          <a:lstStyle/>
          <a:p>
            <a:r>
              <a:rPr lang="en-US" sz="2400" dirty="0" smtClean="0"/>
              <a:t>POPL community is too focused on trying to model warts and moles of existing processor memory models as opposed to defining what a good model ought to be</a:t>
            </a:r>
          </a:p>
          <a:p>
            <a:r>
              <a:rPr lang="en-US" sz="2400" dirty="0" smtClean="0"/>
              <a:t>For me the Java memory model was broken because it did not have an operational (computational) interpretation. This danger is present in the current C11 effort.</a:t>
            </a:r>
            <a:endParaRPr lang="en-US" sz="2400" dirty="0"/>
          </a:p>
        </p:txBody>
      </p:sp>
      <p:sp>
        <p:nvSpPr>
          <p:cNvPr id="5" name="TextBox 4"/>
          <p:cNvSpPr txBox="1"/>
          <p:nvPr/>
        </p:nvSpPr>
        <p:spPr>
          <a:xfrm>
            <a:off x="4455041" y="5124893"/>
            <a:ext cx="3276859" cy="400110"/>
          </a:xfrm>
          <a:prstGeom prst="rect">
            <a:avLst/>
          </a:prstGeom>
          <a:noFill/>
        </p:spPr>
        <p:txBody>
          <a:bodyPr wrap="none" rtlCol="0">
            <a:spAutoFit/>
          </a:bodyPr>
          <a:lstStyle/>
          <a:p>
            <a:r>
              <a:rPr lang="en-US" i="1" dirty="0" smtClean="0"/>
              <a:t>now about processors...</a:t>
            </a:r>
            <a:endParaRPr lang="en-US" i="1" dirty="0"/>
          </a:p>
        </p:txBody>
      </p:sp>
      <p:sp>
        <p:nvSpPr>
          <p:cNvPr id="6" name="Date Placeholder 5"/>
          <p:cNvSpPr>
            <a:spLocks noGrp="1"/>
          </p:cNvSpPr>
          <p:nvPr>
            <p:ph type="dt" sz="half" idx="10"/>
          </p:nvPr>
        </p:nvSpPr>
        <p:spPr/>
        <p:txBody>
          <a:bodyPr/>
          <a:lstStyle/>
          <a:p>
            <a:pPr>
              <a:defRPr/>
            </a:pPr>
            <a:r>
              <a:rPr lang="en-US" smtClean="0"/>
              <a:t>August 14, 2014</a:t>
            </a:r>
            <a:endParaRPr lang="en-US" dirty="0"/>
          </a:p>
        </p:txBody>
      </p:sp>
      <p:sp>
        <p:nvSpPr>
          <p:cNvPr id="7" name="Slide Number Placeholder 6"/>
          <p:cNvSpPr>
            <a:spLocks noGrp="1"/>
          </p:cNvSpPr>
          <p:nvPr>
            <p:ph type="sldNum" sz="quarter" idx="11"/>
          </p:nvPr>
        </p:nvSpPr>
        <p:spPr/>
        <p:txBody>
          <a:bodyPr/>
          <a:lstStyle/>
          <a:p>
            <a:pPr>
              <a:defRPr/>
            </a:pPr>
            <a:fld id="{53294580-05E8-4585-908E-66FCC5062CA7}" type="slidenum">
              <a:rPr lang="en-US" smtClean="0"/>
              <a:pPr>
                <a:defRPr/>
              </a:pPr>
              <a:t>3</a:t>
            </a:fld>
            <a:endParaRPr lang="en-US" dirty="0"/>
          </a:p>
        </p:txBody>
      </p:sp>
    </p:spTree>
    <p:extLst>
      <p:ext uri="{BB962C8B-B14F-4D97-AF65-F5344CB8AC3E}">
        <p14:creationId xmlns:p14="http://schemas.microsoft.com/office/powerpoint/2010/main" val="295035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Instruction set specifications</a:t>
            </a:r>
            <a:endParaRPr lang="en-US" sz="4000" dirty="0"/>
          </a:p>
        </p:txBody>
      </p:sp>
      <p:sp>
        <p:nvSpPr>
          <p:cNvPr id="3" name="Content Placeholder 2"/>
          <p:cNvSpPr>
            <a:spLocks noGrp="1"/>
          </p:cNvSpPr>
          <p:nvPr>
            <p:ph idx="1"/>
          </p:nvPr>
        </p:nvSpPr>
        <p:spPr>
          <a:xfrm>
            <a:off x="636181" y="1522228"/>
            <a:ext cx="7772400" cy="5027428"/>
          </a:xfrm>
        </p:spPr>
        <p:txBody>
          <a:bodyPr/>
          <a:lstStyle/>
          <a:p>
            <a:r>
              <a:rPr lang="en-US" sz="2400" dirty="0" smtClean="0"/>
              <a:t>IBM was way ahead of its time when in 1964 it published an instruction set definition and 6 implementations of it</a:t>
            </a:r>
          </a:p>
          <a:p>
            <a:pPr lvl="1"/>
            <a:r>
              <a:rPr lang="en-US" sz="2000" dirty="0" smtClean="0"/>
              <a:t>The state of the art at that time:</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smtClean="0"/>
              <a:t>No serious problems until multiprocessor appeared (early seventies)</a:t>
            </a:r>
            <a:endParaRPr lang="en-US" sz="2400" dirty="0"/>
          </a:p>
        </p:txBody>
      </p:sp>
      <p:sp>
        <p:nvSpPr>
          <p:cNvPr id="5" name="Rectangle 3"/>
          <p:cNvSpPr>
            <a:spLocks noChangeArrowheads="1"/>
          </p:cNvSpPr>
          <p:nvPr/>
        </p:nvSpPr>
        <p:spPr bwMode="auto">
          <a:xfrm>
            <a:off x="1127832" y="3203616"/>
            <a:ext cx="7656512" cy="2252662"/>
          </a:xfrm>
          <a:prstGeom prst="rect">
            <a:avLst/>
          </a:prstGeom>
          <a:noFill/>
          <a:ln w="9525">
            <a:solidFill>
              <a:srgbClr val="FF0000"/>
            </a:solidFill>
            <a:miter lim="800000"/>
            <a:headEnd/>
            <a:tailEnd/>
          </a:ln>
        </p:spPr>
        <p:txBody>
          <a:bodyPr/>
          <a:lstStyle/>
          <a:p>
            <a:pPr marL="381000" indent="-381000" eaLnBrk="0" hangingPunct="0">
              <a:lnSpc>
                <a:spcPct val="90000"/>
              </a:lnSpc>
            </a:pPr>
            <a:r>
              <a:rPr lang="en-US" dirty="0" smtClean="0">
                <a:latin typeface="Verdana" pitchFamily="34" charset="0"/>
              </a:rPr>
              <a:t>From the </a:t>
            </a:r>
            <a:r>
              <a:rPr lang="en-US" dirty="0" smtClean="0"/>
              <a:t>reference </a:t>
            </a:r>
            <a:r>
              <a:rPr lang="en-US" dirty="0"/>
              <a:t>manual </a:t>
            </a:r>
            <a:r>
              <a:rPr lang="en-US" dirty="0" smtClean="0"/>
              <a:t>of </a:t>
            </a:r>
            <a:r>
              <a:rPr lang="en-US" dirty="0" smtClean="0">
                <a:latin typeface="Verdana" pitchFamily="34" charset="0"/>
              </a:rPr>
              <a:t>IBM 650, a drum </a:t>
            </a:r>
            <a:r>
              <a:rPr lang="en-US" dirty="0">
                <a:latin typeface="Verdana" pitchFamily="34" charset="0"/>
              </a:rPr>
              <a:t>machine with 44 </a:t>
            </a:r>
            <a:r>
              <a:rPr lang="en-US" dirty="0" smtClean="0"/>
              <a:t>instructions, </a:t>
            </a:r>
          </a:p>
          <a:p>
            <a:pPr marL="381000" indent="-381000" eaLnBrk="0" hangingPunct="0">
              <a:lnSpc>
                <a:spcPct val="90000"/>
              </a:lnSpc>
            </a:pPr>
            <a:endParaRPr lang="en-US" dirty="0">
              <a:latin typeface="Verdana" pitchFamily="34" charset="0"/>
            </a:endParaRPr>
          </a:p>
          <a:p>
            <a:pPr marL="381000" indent="-381000" eaLnBrk="0" hangingPunct="0">
              <a:lnSpc>
                <a:spcPct val="90000"/>
              </a:lnSpc>
            </a:pPr>
            <a:r>
              <a:rPr lang="en-US" sz="2000" dirty="0">
                <a:solidFill>
                  <a:srgbClr val="56127A"/>
                </a:solidFill>
                <a:latin typeface="Verdana" pitchFamily="34" charset="0"/>
              </a:rPr>
              <a:t>Instruction:      60 1234 1009</a:t>
            </a:r>
          </a:p>
          <a:p>
            <a:pPr marL="762000" lvl="1" indent="-304800" eaLnBrk="0" hangingPunct="0">
              <a:lnSpc>
                <a:spcPct val="90000"/>
              </a:lnSpc>
              <a:buFontTx/>
              <a:buChar char="•"/>
            </a:pPr>
            <a:r>
              <a:rPr lang="en-US" sz="2000" dirty="0">
                <a:solidFill>
                  <a:srgbClr val="56127A"/>
                </a:solidFill>
                <a:latin typeface="Verdana" pitchFamily="34" charset="0"/>
              </a:rPr>
              <a:t>“Load the contents of location 1234 into the </a:t>
            </a:r>
            <a:r>
              <a:rPr lang="en-US" sz="2000" i="1" dirty="0">
                <a:solidFill>
                  <a:srgbClr val="56127A"/>
                </a:solidFill>
                <a:latin typeface="Verdana" pitchFamily="34" charset="0"/>
              </a:rPr>
              <a:t>distribution</a:t>
            </a:r>
            <a:r>
              <a:rPr lang="en-US" sz="2000" dirty="0">
                <a:solidFill>
                  <a:srgbClr val="56127A"/>
                </a:solidFill>
                <a:latin typeface="Verdana" pitchFamily="34" charset="0"/>
              </a:rPr>
              <a:t>; put it also into the </a:t>
            </a:r>
            <a:r>
              <a:rPr lang="en-US" sz="2000" i="1" dirty="0">
                <a:solidFill>
                  <a:srgbClr val="56127A"/>
                </a:solidFill>
                <a:latin typeface="Verdana" pitchFamily="34" charset="0"/>
              </a:rPr>
              <a:t>upper accumulator</a:t>
            </a:r>
            <a:r>
              <a:rPr lang="en-US" sz="2000" dirty="0">
                <a:solidFill>
                  <a:srgbClr val="56127A"/>
                </a:solidFill>
                <a:latin typeface="Verdana" pitchFamily="34" charset="0"/>
              </a:rPr>
              <a:t>; set </a:t>
            </a:r>
            <a:r>
              <a:rPr lang="en-US" sz="2000" i="1" dirty="0">
                <a:solidFill>
                  <a:srgbClr val="56127A"/>
                </a:solidFill>
                <a:latin typeface="Verdana" pitchFamily="34" charset="0"/>
              </a:rPr>
              <a:t>lower accumulator</a:t>
            </a:r>
            <a:r>
              <a:rPr lang="en-US" sz="2000" dirty="0">
                <a:solidFill>
                  <a:srgbClr val="56127A"/>
                </a:solidFill>
                <a:latin typeface="Verdana" pitchFamily="34" charset="0"/>
              </a:rPr>
              <a:t> to zero; and then go to location 1009 for the next instruction.”</a:t>
            </a:r>
          </a:p>
          <a:p>
            <a:pPr marL="381000" indent="-381000">
              <a:lnSpc>
                <a:spcPct val="90000"/>
              </a:lnSpc>
              <a:spcBef>
                <a:spcPct val="20000"/>
              </a:spcBef>
            </a:pPr>
            <a:endParaRPr lang="en-US" sz="2800" dirty="0">
              <a:latin typeface="Verdana" pitchFamily="34" charset="0"/>
            </a:endParaRPr>
          </a:p>
        </p:txBody>
      </p:sp>
      <p:sp>
        <p:nvSpPr>
          <p:cNvPr id="6" name="Date Placeholder 5"/>
          <p:cNvSpPr>
            <a:spLocks noGrp="1"/>
          </p:cNvSpPr>
          <p:nvPr>
            <p:ph type="dt" sz="half" idx="10"/>
          </p:nvPr>
        </p:nvSpPr>
        <p:spPr/>
        <p:txBody>
          <a:bodyPr/>
          <a:lstStyle/>
          <a:p>
            <a:pPr>
              <a:defRPr/>
            </a:pPr>
            <a:r>
              <a:rPr lang="en-US" smtClean="0"/>
              <a:t>August 14, 2014</a:t>
            </a:r>
            <a:endParaRPr lang="en-US" dirty="0"/>
          </a:p>
        </p:txBody>
      </p:sp>
      <p:sp>
        <p:nvSpPr>
          <p:cNvPr id="7" name="Slide Number Placeholder 6"/>
          <p:cNvSpPr>
            <a:spLocks noGrp="1"/>
          </p:cNvSpPr>
          <p:nvPr>
            <p:ph type="sldNum" sz="quarter" idx="11"/>
          </p:nvPr>
        </p:nvSpPr>
        <p:spPr/>
        <p:txBody>
          <a:bodyPr/>
          <a:lstStyle/>
          <a:p>
            <a:pPr>
              <a:defRPr/>
            </a:pPr>
            <a:fld id="{53294580-05E8-4585-908E-66FCC5062CA7}" type="slidenum">
              <a:rPr lang="en-US" smtClean="0"/>
              <a:pPr>
                <a:defRPr/>
              </a:pPr>
              <a:t>4</a:t>
            </a:fld>
            <a:endParaRPr lang="en-US" dirty="0"/>
          </a:p>
        </p:txBody>
      </p:sp>
    </p:spTree>
    <p:extLst>
      <p:ext uri="{BB962C8B-B14F-4D97-AF65-F5344CB8AC3E}">
        <p14:creationId xmlns:p14="http://schemas.microsoft.com/office/powerpoint/2010/main" val="320317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82611" y="270294"/>
            <a:ext cx="8259463" cy="1143000"/>
          </a:xfrm>
          <a:noFill/>
        </p:spPr>
        <p:txBody>
          <a:bodyPr lIns="90488" tIns="44450" rIns="90488" bIns="44450"/>
          <a:lstStyle/>
          <a:p>
            <a:pPr eaLnBrk="1" hangingPunct="1"/>
            <a:r>
              <a:rPr lang="en-US" dirty="0" smtClean="0"/>
              <a:t>Sequential Consistency (SC)</a:t>
            </a:r>
            <a:br>
              <a:rPr lang="en-US" dirty="0" smtClean="0"/>
            </a:br>
            <a:r>
              <a:rPr lang="en-US" sz="2400" i="1" dirty="0" smtClean="0"/>
              <a:t>A Memory Model</a:t>
            </a:r>
          </a:p>
        </p:txBody>
      </p:sp>
      <p:sp>
        <p:nvSpPr>
          <p:cNvPr id="11269" name="Rectangle 3"/>
          <p:cNvSpPr>
            <a:spLocks noChangeArrowheads="1"/>
          </p:cNvSpPr>
          <p:nvPr/>
        </p:nvSpPr>
        <p:spPr bwMode="auto">
          <a:xfrm>
            <a:off x="1066800" y="3009900"/>
            <a:ext cx="7113423" cy="1936428"/>
          </a:xfrm>
          <a:prstGeom prst="rect">
            <a:avLst/>
          </a:prstGeom>
          <a:noFill/>
          <a:ln w="25400">
            <a:noFill/>
            <a:miter lim="800000"/>
            <a:headEnd/>
            <a:tailEnd/>
          </a:ln>
        </p:spPr>
        <p:txBody>
          <a:bodyPr wrap="none" lIns="90488" tIns="44450" rIns="90488" bIns="44450">
            <a:spAutoFit/>
          </a:bodyPr>
          <a:lstStyle/>
          <a:p>
            <a:pPr eaLnBrk="0" hangingPunct="0"/>
            <a:r>
              <a:rPr lang="en-US" sz="2000" dirty="0" smtClean="0">
                <a:solidFill>
                  <a:srgbClr val="56127A"/>
                </a:solidFill>
                <a:latin typeface="Verdana" pitchFamily="34" charset="0"/>
              </a:rPr>
              <a:t>“A </a:t>
            </a:r>
            <a:r>
              <a:rPr lang="en-US" sz="2000" dirty="0">
                <a:solidFill>
                  <a:srgbClr val="56127A"/>
                </a:solidFill>
                <a:latin typeface="Verdana" pitchFamily="34" charset="0"/>
              </a:rPr>
              <a:t>system is </a:t>
            </a:r>
            <a:r>
              <a:rPr lang="en-US" sz="2000" i="1" dirty="0">
                <a:solidFill>
                  <a:srgbClr val="56127A"/>
                </a:solidFill>
                <a:latin typeface="Verdana" pitchFamily="34" charset="0"/>
              </a:rPr>
              <a:t>sequentially consistent </a:t>
            </a:r>
            <a:r>
              <a:rPr lang="en-US" sz="2000" dirty="0">
                <a:solidFill>
                  <a:srgbClr val="56127A"/>
                </a:solidFill>
                <a:latin typeface="Verdana" pitchFamily="34" charset="0"/>
              </a:rPr>
              <a:t>if the result of</a:t>
            </a:r>
          </a:p>
          <a:p>
            <a:pPr eaLnBrk="0" hangingPunct="0"/>
            <a:r>
              <a:rPr lang="en-US" sz="2000" dirty="0">
                <a:solidFill>
                  <a:srgbClr val="56127A"/>
                </a:solidFill>
                <a:latin typeface="Verdana" pitchFamily="34" charset="0"/>
              </a:rPr>
              <a:t>any execution is the same as if the operations of all</a:t>
            </a:r>
          </a:p>
          <a:p>
            <a:pPr eaLnBrk="0" hangingPunct="0"/>
            <a:r>
              <a:rPr lang="en-US" sz="2000" dirty="0">
                <a:solidFill>
                  <a:srgbClr val="56127A"/>
                </a:solidFill>
                <a:latin typeface="Verdana" pitchFamily="34" charset="0"/>
              </a:rPr>
              <a:t>the processors were executed in some sequential </a:t>
            </a:r>
          </a:p>
          <a:p>
            <a:pPr eaLnBrk="0" hangingPunct="0"/>
            <a:r>
              <a:rPr lang="en-US" sz="2000" dirty="0">
                <a:solidFill>
                  <a:srgbClr val="56127A"/>
                </a:solidFill>
                <a:latin typeface="Verdana" pitchFamily="34" charset="0"/>
              </a:rPr>
              <a:t>order, and the operations of each individual processor</a:t>
            </a:r>
          </a:p>
          <a:p>
            <a:pPr eaLnBrk="0" hangingPunct="0"/>
            <a:r>
              <a:rPr lang="en-US" sz="2000" dirty="0">
                <a:solidFill>
                  <a:srgbClr val="56127A"/>
                </a:solidFill>
                <a:latin typeface="Verdana" pitchFamily="34" charset="0"/>
              </a:rPr>
              <a:t>appear in the order specified by the program”</a:t>
            </a:r>
          </a:p>
          <a:p>
            <a:pPr eaLnBrk="0" hangingPunct="0"/>
            <a:r>
              <a:rPr lang="en-US" sz="2000" dirty="0">
                <a:solidFill>
                  <a:srgbClr val="56127A"/>
                </a:solidFill>
                <a:latin typeface="Verdana" pitchFamily="34" charset="0"/>
              </a:rPr>
              <a:t>					 </a:t>
            </a:r>
            <a:r>
              <a:rPr lang="en-US" sz="2000" i="1" dirty="0">
                <a:solidFill>
                  <a:srgbClr val="56127A"/>
                </a:solidFill>
                <a:latin typeface="Verdana" pitchFamily="34" charset="0"/>
              </a:rPr>
              <a:t>Leslie </a:t>
            </a:r>
            <a:r>
              <a:rPr lang="en-US" sz="2000" i="1" dirty="0" err="1" smtClean="0">
                <a:solidFill>
                  <a:srgbClr val="56127A"/>
                </a:solidFill>
                <a:latin typeface="Verdana" pitchFamily="34" charset="0"/>
              </a:rPr>
              <a:t>Lamport</a:t>
            </a:r>
            <a:endParaRPr lang="en-US" sz="2000" dirty="0">
              <a:solidFill>
                <a:srgbClr val="56127A"/>
              </a:solidFill>
              <a:latin typeface="Verdana" pitchFamily="34" charset="0"/>
            </a:endParaRPr>
          </a:p>
        </p:txBody>
      </p:sp>
      <p:sp>
        <p:nvSpPr>
          <p:cNvPr id="11272" name="Rectangle 5"/>
          <p:cNvSpPr>
            <a:spLocks noChangeArrowheads="1"/>
          </p:cNvSpPr>
          <p:nvPr/>
        </p:nvSpPr>
        <p:spPr bwMode="auto">
          <a:xfrm>
            <a:off x="2959100" y="2367613"/>
            <a:ext cx="3019425" cy="366713"/>
          </a:xfrm>
          <a:prstGeom prst="rect">
            <a:avLst/>
          </a:prstGeom>
          <a:solidFill>
            <a:schemeClr val="tx1">
              <a:lumMod val="60000"/>
              <a:lumOff val="40000"/>
            </a:schemeClr>
          </a:solidFill>
          <a:ln w="12700">
            <a:solidFill>
              <a:srgbClr val="FF0000"/>
            </a:solidFill>
            <a:miter lim="800000"/>
            <a:headEnd/>
            <a:tailEnd/>
          </a:ln>
        </p:spPr>
        <p:txBody>
          <a:bodyPr wrap="square" lIns="90488" tIns="44450" rIns="90488" bIns="44450">
            <a:spAutoFit/>
          </a:bodyPr>
          <a:lstStyle/>
          <a:p>
            <a:pPr algn="ctr" eaLnBrk="0" hangingPunct="0"/>
            <a:r>
              <a:rPr lang="en-US" sz="1800">
                <a:solidFill>
                  <a:schemeClr val="accent1">
                    <a:lumMod val="75000"/>
                  </a:schemeClr>
                </a:solidFill>
                <a:latin typeface="Verdana" pitchFamily="34" charset="0"/>
              </a:rPr>
              <a:t>M</a:t>
            </a:r>
          </a:p>
        </p:txBody>
      </p:sp>
      <p:sp>
        <p:nvSpPr>
          <p:cNvPr id="11273" name="Rectangle 6"/>
          <p:cNvSpPr>
            <a:spLocks noChangeArrowheads="1"/>
          </p:cNvSpPr>
          <p:nvPr/>
        </p:nvSpPr>
        <p:spPr bwMode="auto">
          <a:xfrm>
            <a:off x="2959100"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grpSp>
        <p:nvGrpSpPr>
          <p:cNvPr id="11274" name="Group 7"/>
          <p:cNvGrpSpPr>
            <a:grpSpLocks/>
          </p:cNvGrpSpPr>
          <p:nvPr/>
        </p:nvGrpSpPr>
        <p:grpSpPr bwMode="auto">
          <a:xfrm>
            <a:off x="3042970" y="1983437"/>
            <a:ext cx="2759075" cy="384175"/>
            <a:chOff x="1974" y="1041"/>
            <a:chExt cx="1680" cy="157"/>
          </a:xfrm>
        </p:grpSpPr>
        <p:sp>
          <p:nvSpPr>
            <p:cNvPr id="11282"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283"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284"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285"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286"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287"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sp>
        <p:nvSpPr>
          <p:cNvPr id="11275" name="Rectangle 16"/>
          <p:cNvSpPr>
            <a:spLocks noChangeArrowheads="1"/>
          </p:cNvSpPr>
          <p:nvPr/>
        </p:nvSpPr>
        <p:spPr bwMode="auto">
          <a:xfrm>
            <a:off x="3506788"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11276" name="Rectangle 17"/>
          <p:cNvSpPr>
            <a:spLocks noChangeArrowheads="1"/>
          </p:cNvSpPr>
          <p:nvPr/>
        </p:nvSpPr>
        <p:spPr bwMode="auto">
          <a:xfrm>
            <a:off x="4056063"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11277" name="Rectangle 18"/>
          <p:cNvSpPr>
            <a:spLocks noChangeArrowheads="1"/>
          </p:cNvSpPr>
          <p:nvPr/>
        </p:nvSpPr>
        <p:spPr bwMode="auto">
          <a:xfrm>
            <a:off x="4603750"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11278" name="Rectangle 19"/>
          <p:cNvSpPr>
            <a:spLocks noChangeArrowheads="1"/>
          </p:cNvSpPr>
          <p:nvPr/>
        </p:nvSpPr>
        <p:spPr bwMode="auto">
          <a:xfrm>
            <a:off x="5153025"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11279" name="Rectangle 20"/>
          <p:cNvSpPr>
            <a:spLocks noChangeArrowheads="1"/>
          </p:cNvSpPr>
          <p:nvPr/>
        </p:nvSpPr>
        <p:spPr bwMode="auto">
          <a:xfrm>
            <a:off x="5702300"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grpSp>
        <p:nvGrpSpPr>
          <p:cNvPr id="24" name="Group 7"/>
          <p:cNvGrpSpPr>
            <a:grpSpLocks/>
          </p:cNvGrpSpPr>
          <p:nvPr/>
        </p:nvGrpSpPr>
        <p:grpSpPr bwMode="auto">
          <a:xfrm flipV="1">
            <a:off x="3195370" y="1963317"/>
            <a:ext cx="2759075" cy="384175"/>
            <a:chOff x="1974" y="1041"/>
            <a:chExt cx="1680" cy="157"/>
          </a:xfrm>
        </p:grpSpPr>
        <p:sp>
          <p:nvSpPr>
            <p:cNvPr id="28"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29"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0"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1"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2"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3"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sp>
        <p:nvSpPr>
          <p:cNvPr id="2" name="TextBox 1"/>
          <p:cNvSpPr txBox="1"/>
          <p:nvPr/>
        </p:nvSpPr>
        <p:spPr>
          <a:xfrm>
            <a:off x="1799862" y="5288876"/>
            <a:ext cx="6706326" cy="1015663"/>
          </a:xfrm>
          <a:prstGeom prst="rect">
            <a:avLst/>
          </a:prstGeom>
          <a:noFill/>
          <a:ln>
            <a:solidFill>
              <a:srgbClr val="FF0000"/>
            </a:solidFill>
          </a:ln>
        </p:spPr>
        <p:txBody>
          <a:bodyPr wrap="square" rtlCol="0">
            <a:spAutoFit/>
          </a:bodyPr>
          <a:lstStyle/>
          <a:p>
            <a:r>
              <a:rPr lang="en-US" dirty="0" err="1" smtClean="0"/>
              <a:t>Dijkstra</a:t>
            </a:r>
            <a:r>
              <a:rPr lang="en-US" dirty="0" smtClean="0"/>
              <a:t>/Dekker had already used this model in 1966 in their solution to the readers and writer problem (No multiprocessor – concurrency in OS)  </a:t>
            </a:r>
            <a:endParaRPr lang="en-US" dirty="0"/>
          </a:p>
        </p:txBody>
      </p: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5" name="Slide Number Placeholder 4"/>
          <p:cNvSpPr>
            <a:spLocks noGrp="1"/>
          </p:cNvSpPr>
          <p:nvPr>
            <p:ph type="sldNum" sz="quarter" idx="12"/>
          </p:nvPr>
        </p:nvSpPr>
        <p:spPr/>
        <p:txBody>
          <a:bodyPr/>
          <a:lstStyle/>
          <a:p>
            <a:pPr>
              <a:defRPr/>
            </a:pPr>
            <a:r>
              <a:rPr lang="en-US" smtClean="0"/>
              <a:t>L21-</a:t>
            </a:r>
            <a:fld id="{FB8BE09D-B284-447F-A9D8-F66422B8DCE0}" type="slidenum">
              <a:rPr lang="en-US" smtClean="0"/>
              <a:pPr>
                <a:defRPr/>
              </a:pPr>
              <a:t>5</a:t>
            </a:fld>
            <a:endParaRPr lang="en-US"/>
          </a:p>
        </p:txBody>
      </p:sp>
    </p:spTree>
    <p:extLst>
      <p:ext uri="{BB962C8B-B14F-4D97-AF65-F5344CB8AC3E}">
        <p14:creationId xmlns:p14="http://schemas.microsoft.com/office/powerpoint/2010/main" val="791536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7170" name="Rectangle 2"/>
          <p:cNvSpPr>
            <a:spLocks noGrp="1" noChangeArrowheads="1"/>
          </p:cNvSpPr>
          <p:nvPr>
            <p:ph type="title"/>
          </p:nvPr>
        </p:nvSpPr>
        <p:spPr/>
        <p:txBody>
          <a:bodyPr/>
          <a:lstStyle/>
          <a:p>
            <a:r>
              <a:rPr lang="en-US" sz="4300" dirty="0"/>
              <a:t>Memory Model </a:t>
            </a:r>
            <a:r>
              <a:rPr lang="en-US" sz="4300" dirty="0" smtClean="0"/>
              <a:t>Issue</a:t>
            </a:r>
            <a:endParaRPr lang="en-US" sz="4300" dirty="0"/>
          </a:p>
        </p:txBody>
      </p:sp>
      <p:sp>
        <p:nvSpPr>
          <p:cNvPr id="1927171" name="Text Box 3"/>
          <p:cNvSpPr txBox="1">
            <a:spLocks noChangeArrowheads="1"/>
          </p:cNvSpPr>
          <p:nvPr/>
        </p:nvSpPr>
        <p:spPr bwMode="auto">
          <a:xfrm>
            <a:off x="1142409" y="2048282"/>
            <a:ext cx="7170738" cy="1571625"/>
          </a:xfrm>
          <a:prstGeom prst="rect">
            <a:avLst/>
          </a:prstGeom>
          <a:noFill/>
          <a:ln w="12700">
            <a:noFill/>
            <a:miter lim="800000"/>
            <a:headEnd/>
            <a:tailEnd/>
          </a:ln>
          <a:effectLst/>
        </p:spPr>
        <p:txBody>
          <a:bodyPr>
            <a:spAutoFit/>
          </a:bodyPr>
          <a:lstStyle/>
          <a:p>
            <a:pPr eaLnBrk="0" hangingPunct="0"/>
            <a:r>
              <a:rPr lang="en-US" i="1" dirty="0">
                <a:solidFill>
                  <a:schemeClr val="tx2"/>
                </a:solidFill>
                <a:latin typeface="Verdana" pitchFamily="34" charset="0"/>
              </a:rPr>
              <a:t>Architectural optimizations that are correct for uniprocessors, often violate sequential consistency and result in a new memory model for multiprocessors</a:t>
            </a:r>
          </a:p>
        </p:txBody>
      </p:sp>
      <p:sp>
        <p:nvSpPr>
          <p:cNvPr id="3" name="TextBox 2"/>
          <p:cNvSpPr txBox="1"/>
          <p:nvPr/>
        </p:nvSpPr>
        <p:spPr>
          <a:xfrm>
            <a:off x="1222744" y="3959239"/>
            <a:ext cx="7591647" cy="1323439"/>
          </a:xfrm>
          <a:prstGeom prst="rect">
            <a:avLst/>
          </a:prstGeom>
          <a:noFill/>
        </p:spPr>
        <p:txBody>
          <a:bodyPr wrap="square" rtlCol="0">
            <a:spAutoFit/>
          </a:bodyPr>
          <a:lstStyle/>
          <a:p>
            <a:r>
              <a:rPr lang="en-US" dirty="0" smtClean="0"/>
              <a:t>Memory models have rarely been designed deliberately by architects, rather they have emerged as a way of characterizing legal behaviors of processors they have built</a:t>
            </a:r>
            <a:endParaRPr lang="en-US" dirty="0"/>
          </a:p>
        </p:txBody>
      </p:sp>
      <p:sp>
        <p:nvSpPr>
          <p:cNvPr id="4" name="Date Placeholder 3"/>
          <p:cNvSpPr>
            <a:spLocks noGrp="1"/>
          </p:cNvSpPr>
          <p:nvPr>
            <p:ph type="dt" sz="half" idx="10"/>
          </p:nvPr>
        </p:nvSpPr>
        <p:spPr/>
        <p:txBody>
          <a:bodyPr/>
          <a:lstStyle/>
          <a:p>
            <a:pPr>
              <a:defRPr/>
            </a:pPr>
            <a:r>
              <a:rPr lang="en-US" smtClean="0"/>
              <a:t>August 14, 2014</a:t>
            </a:r>
            <a:endParaRPr lang="en-US" dirty="0"/>
          </a:p>
        </p:txBody>
      </p:sp>
      <p:sp>
        <p:nvSpPr>
          <p:cNvPr id="5" name="Slide Number Placeholder 4"/>
          <p:cNvSpPr>
            <a:spLocks noGrp="1"/>
          </p:cNvSpPr>
          <p:nvPr>
            <p:ph type="sldNum" sz="quarter" idx="11"/>
          </p:nvPr>
        </p:nvSpPr>
        <p:spPr/>
        <p:txBody>
          <a:bodyPr/>
          <a:lstStyle/>
          <a:p>
            <a:pPr>
              <a:defRPr/>
            </a:pPr>
            <a:fld id="{53294580-05E8-4585-908E-66FCC5062CA7}" type="slidenum">
              <a:rPr lang="en-US" smtClean="0"/>
              <a:pPr>
                <a:defRPr/>
              </a:pPr>
              <a:t>6</a:t>
            </a:fld>
            <a:endParaRPr lang="en-US" dirty="0"/>
          </a:p>
        </p:txBody>
      </p:sp>
    </p:spTree>
    <p:extLst>
      <p:ext uri="{BB962C8B-B14F-4D97-AF65-F5344CB8AC3E}">
        <p14:creationId xmlns:p14="http://schemas.microsoft.com/office/powerpoint/2010/main" val="179245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99200" y="313426"/>
            <a:ext cx="7772400" cy="1143000"/>
          </a:xfrm>
          <a:noFill/>
        </p:spPr>
        <p:txBody>
          <a:bodyPr lIns="90488" tIns="44450" rIns="90488" bIns="44450"/>
          <a:lstStyle/>
          <a:p>
            <a:pPr eaLnBrk="1" hangingPunct="1"/>
            <a:r>
              <a:rPr lang="en-US" dirty="0" smtClean="0"/>
              <a:t>A Real Multiprocessor</a:t>
            </a:r>
            <a:endParaRPr lang="en-US" sz="2400" i="1" dirty="0" smtClean="0"/>
          </a:p>
        </p:txBody>
      </p:sp>
      <p:sp>
        <p:nvSpPr>
          <p:cNvPr id="11269" name="Rectangle 3"/>
          <p:cNvSpPr>
            <a:spLocks noChangeArrowheads="1"/>
          </p:cNvSpPr>
          <p:nvPr/>
        </p:nvSpPr>
        <p:spPr bwMode="auto">
          <a:xfrm>
            <a:off x="975676" y="4821447"/>
            <a:ext cx="7749396" cy="1628651"/>
          </a:xfrm>
          <a:prstGeom prst="rect">
            <a:avLst/>
          </a:prstGeom>
          <a:noFill/>
          <a:ln w="25400">
            <a:noFill/>
            <a:miter lim="800000"/>
            <a:headEnd/>
            <a:tailEnd/>
          </a:ln>
        </p:spPr>
        <p:txBody>
          <a:bodyPr wrap="square" lIns="90488" tIns="44450" rIns="90488" bIns="44450">
            <a:spAutoFit/>
          </a:bodyPr>
          <a:lstStyle/>
          <a:p>
            <a:pPr eaLnBrk="0" hangingPunct="0"/>
            <a:r>
              <a:rPr lang="en-US" dirty="0" smtClean="0"/>
              <a:t>Processors are pipelined and generate many </a:t>
            </a:r>
            <a:r>
              <a:rPr lang="en-US" dirty="0" err="1" smtClean="0"/>
              <a:t>Ld</a:t>
            </a:r>
            <a:r>
              <a:rPr lang="en-US" dirty="0" smtClean="0"/>
              <a:t>/St requests which are processed in a pipelined and concurrent manner, while i</a:t>
            </a:r>
            <a:r>
              <a:rPr lang="en-US" sz="2000" dirty="0" smtClean="0">
                <a:latin typeface="Verdana" pitchFamily="34" charset="0"/>
              </a:rPr>
              <a:t>n </a:t>
            </a:r>
            <a:r>
              <a:rPr lang="en-US" sz="2000" dirty="0" err="1" smtClean="0">
                <a:latin typeface="Verdana" pitchFamily="34" charset="0"/>
              </a:rPr>
              <a:t>Lamport’s</a:t>
            </a:r>
            <a:r>
              <a:rPr lang="en-US" sz="2000" dirty="0" smtClean="0">
                <a:latin typeface="Verdana" pitchFamily="34" charset="0"/>
              </a:rPr>
              <a:t> SC system only one instruction and at most one memory request is processed a time!</a:t>
            </a:r>
          </a:p>
        </p:txBody>
      </p:sp>
      <p:sp>
        <p:nvSpPr>
          <p:cNvPr id="11273" name="Rectangle 6"/>
          <p:cNvSpPr>
            <a:spLocks noChangeArrowheads="1"/>
          </p:cNvSpPr>
          <p:nvPr/>
        </p:nvSpPr>
        <p:spPr bwMode="auto">
          <a:xfrm>
            <a:off x="2959100"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11275" name="Rectangle 16"/>
          <p:cNvSpPr>
            <a:spLocks noChangeArrowheads="1"/>
          </p:cNvSpPr>
          <p:nvPr/>
        </p:nvSpPr>
        <p:spPr bwMode="auto">
          <a:xfrm>
            <a:off x="3506788"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11276" name="Rectangle 17"/>
          <p:cNvSpPr>
            <a:spLocks noChangeArrowheads="1"/>
          </p:cNvSpPr>
          <p:nvPr/>
        </p:nvSpPr>
        <p:spPr bwMode="auto">
          <a:xfrm>
            <a:off x="4056063"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11277" name="Rectangle 18"/>
          <p:cNvSpPr>
            <a:spLocks noChangeArrowheads="1"/>
          </p:cNvSpPr>
          <p:nvPr/>
        </p:nvSpPr>
        <p:spPr bwMode="auto">
          <a:xfrm>
            <a:off x="4603750"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11278" name="Rectangle 19"/>
          <p:cNvSpPr>
            <a:spLocks noChangeArrowheads="1"/>
          </p:cNvSpPr>
          <p:nvPr/>
        </p:nvSpPr>
        <p:spPr bwMode="auto">
          <a:xfrm>
            <a:off x="5153025"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sp>
        <p:nvSpPr>
          <p:cNvPr id="11279" name="Rectangle 20"/>
          <p:cNvSpPr>
            <a:spLocks noChangeArrowheads="1"/>
          </p:cNvSpPr>
          <p:nvPr/>
        </p:nvSpPr>
        <p:spPr bwMode="auto">
          <a:xfrm>
            <a:off x="5702300" y="1610375"/>
            <a:ext cx="328613" cy="373063"/>
          </a:xfrm>
          <a:prstGeom prst="rect">
            <a:avLst/>
          </a:prstGeom>
          <a:solidFill>
            <a:schemeClr val="accent1">
              <a:lumMod val="75000"/>
            </a:schemeClr>
          </a:solidFill>
          <a:ln w="9525">
            <a:solidFill>
              <a:srgbClr val="FF0000"/>
            </a:solidFill>
            <a:miter lim="800000"/>
            <a:headEnd/>
            <a:tailEnd/>
          </a:ln>
        </p:spPr>
        <p:txBody>
          <a:bodyPr wrap="none" lIns="90488" tIns="44450" rIns="90488" bIns="44450">
            <a:spAutoFit/>
          </a:bodyPr>
          <a:lstStyle/>
          <a:p>
            <a:pPr eaLnBrk="0" hangingPunct="0"/>
            <a:r>
              <a:rPr lang="en-US" sz="1800">
                <a:latin typeface="Verdana" pitchFamily="34" charset="0"/>
              </a:rPr>
              <a:t>P</a:t>
            </a:r>
          </a:p>
        </p:txBody>
      </p:sp>
      <p:grpSp>
        <p:nvGrpSpPr>
          <p:cNvPr id="5" name="Group 4"/>
          <p:cNvGrpSpPr/>
          <p:nvPr/>
        </p:nvGrpSpPr>
        <p:grpSpPr>
          <a:xfrm>
            <a:off x="3042970" y="1963316"/>
            <a:ext cx="2911475" cy="575799"/>
            <a:chOff x="3042970" y="1963316"/>
            <a:chExt cx="2911475" cy="575799"/>
          </a:xfrm>
        </p:grpSpPr>
        <p:grpSp>
          <p:nvGrpSpPr>
            <p:cNvPr id="11274" name="Group 7"/>
            <p:cNvGrpSpPr>
              <a:grpSpLocks/>
            </p:cNvGrpSpPr>
            <p:nvPr/>
          </p:nvGrpSpPr>
          <p:grpSpPr bwMode="auto">
            <a:xfrm>
              <a:off x="3042970" y="1983437"/>
              <a:ext cx="2759075" cy="555678"/>
              <a:chOff x="1974" y="1041"/>
              <a:chExt cx="1680" cy="157"/>
            </a:xfrm>
          </p:grpSpPr>
          <p:sp>
            <p:nvSpPr>
              <p:cNvPr id="11282"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283"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284"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285"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286"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11287"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grpSp>
          <p:nvGrpSpPr>
            <p:cNvPr id="24" name="Group 7"/>
            <p:cNvGrpSpPr>
              <a:grpSpLocks/>
            </p:cNvGrpSpPr>
            <p:nvPr/>
          </p:nvGrpSpPr>
          <p:grpSpPr bwMode="auto">
            <a:xfrm flipV="1">
              <a:off x="3195370" y="1963316"/>
              <a:ext cx="2759075" cy="575798"/>
              <a:chOff x="1974" y="1041"/>
              <a:chExt cx="1680" cy="157"/>
            </a:xfrm>
          </p:grpSpPr>
          <p:sp>
            <p:nvSpPr>
              <p:cNvPr id="28" name="Line 10"/>
              <p:cNvSpPr>
                <a:spLocks noChangeShapeType="1"/>
              </p:cNvSpPr>
              <p:nvPr/>
            </p:nvSpPr>
            <p:spPr bwMode="auto">
              <a:xfrm>
                <a:off x="197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29" name="Line 11"/>
              <p:cNvSpPr>
                <a:spLocks noChangeShapeType="1"/>
              </p:cNvSpPr>
              <p:nvPr/>
            </p:nvSpPr>
            <p:spPr bwMode="auto">
              <a:xfrm>
                <a:off x="3654"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0" name="Line 12"/>
              <p:cNvSpPr>
                <a:spLocks noChangeShapeType="1"/>
              </p:cNvSpPr>
              <p:nvPr/>
            </p:nvSpPr>
            <p:spPr bwMode="auto">
              <a:xfrm>
                <a:off x="3318"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1" name="Line 13"/>
              <p:cNvSpPr>
                <a:spLocks noChangeShapeType="1"/>
              </p:cNvSpPr>
              <p:nvPr/>
            </p:nvSpPr>
            <p:spPr bwMode="auto">
              <a:xfrm>
                <a:off x="2646"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2" name="Line 14"/>
              <p:cNvSpPr>
                <a:spLocks noChangeShapeType="1"/>
              </p:cNvSpPr>
              <p:nvPr/>
            </p:nvSpPr>
            <p:spPr bwMode="auto">
              <a:xfrm>
                <a:off x="2982"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sp>
            <p:nvSpPr>
              <p:cNvPr id="33" name="Line 15"/>
              <p:cNvSpPr>
                <a:spLocks noChangeShapeType="1"/>
              </p:cNvSpPr>
              <p:nvPr/>
            </p:nvSpPr>
            <p:spPr bwMode="auto">
              <a:xfrm>
                <a:off x="2310" y="1041"/>
                <a:ext cx="0" cy="157"/>
              </a:xfrm>
              <a:prstGeom prst="line">
                <a:avLst/>
              </a:prstGeom>
              <a:noFill/>
              <a:ln w="25400">
                <a:solidFill>
                  <a:schemeClr val="tx1"/>
                </a:solidFill>
                <a:round/>
                <a:headEnd type="none" w="med" len="med"/>
                <a:tailEnd type="triangle" w="med" len="med"/>
              </a:ln>
            </p:spPr>
            <p:txBody>
              <a:bodyPr wrap="none" anchor="ctr"/>
              <a:lstStyle/>
              <a:p>
                <a:endParaRPr lang="en-US"/>
              </a:p>
            </p:txBody>
          </p:sp>
        </p:grpSp>
      </p:grpSp>
      <p:grpSp>
        <p:nvGrpSpPr>
          <p:cNvPr id="4" name="Group 3"/>
          <p:cNvGrpSpPr/>
          <p:nvPr/>
        </p:nvGrpSpPr>
        <p:grpSpPr>
          <a:xfrm>
            <a:off x="2449902" y="2406762"/>
            <a:ext cx="4175185" cy="2234241"/>
            <a:chOff x="2449902" y="2406762"/>
            <a:chExt cx="4175185" cy="2234241"/>
          </a:xfrm>
        </p:grpSpPr>
        <p:sp>
          <p:nvSpPr>
            <p:cNvPr id="36" name="Line 10"/>
            <p:cNvSpPr>
              <a:spLocks noChangeShapeType="1"/>
            </p:cNvSpPr>
            <p:nvPr/>
          </p:nvSpPr>
          <p:spPr bwMode="auto">
            <a:xfrm rot="9180000">
              <a:off x="3300394" y="2884437"/>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43" name="Line 10"/>
            <p:cNvSpPr>
              <a:spLocks noChangeShapeType="1"/>
            </p:cNvSpPr>
            <p:nvPr/>
          </p:nvSpPr>
          <p:spPr bwMode="auto">
            <a:xfrm rot="9180000" flipV="1">
              <a:off x="3173738" y="2919797"/>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49" name="Rectangle 5"/>
            <p:cNvSpPr>
              <a:spLocks noChangeArrowheads="1"/>
            </p:cNvSpPr>
            <p:nvPr/>
          </p:nvSpPr>
          <p:spPr bwMode="auto">
            <a:xfrm>
              <a:off x="3038231" y="4110064"/>
              <a:ext cx="3019425" cy="366713"/>
            </a:xfrm>
            <a:prstGeom prst="rect">
              <a:avLst/>
            </a:prstGeom>
            <a:solidFill>
              <a:schemeClr val="tx1">
                <a:lumMod val="60000"/>
                <a:lumOff val="40000"/>
              </a:schemeClr>
            </a:solidFill>
            <a:ln w="12700">
              <a:solidFill>
                <a:srgbClr val="FF0000"/>
              </a:solidFill>
              <a:miter lim="800000"/>
              <a:headEnd/>
              <a:tailEnd/>
            </a:ln>
          </p:spPr>
          <p:txBody>
            <a:bodyPr wrap="square" lIns="90488" tIns="44450" rIns="90488" bIns="44450">
              <a:spAutoFit/>
            </a:bodyPr>
            <a:lstStyle/>
            <a:p>
              <a:pPr algn="ctr" eaLnBrk="0" hangingPunct="0"/>
              <a:r>
                <a:rPr lang="en-US" sz="1800">
                  <a:solidFill>
                    <a:srgbClr val="DFBD2D"/>
                  </a:solidFill>
                  <a:latin typeface="Verdana" pitchFamily="34" charset="0"/>
                </a:rPr>
                <a:t>M</a:t>
              </a:r>
            </a:p>
          </p:txBody>
        </p:sp>
        <p:sp>
          <p:nvSpPr>
            <p:cNvPr id="51" name="Line 10"/>
            <p:cNvSpPr>
              <a:spLocks noChangeShapeType="1"/>
            </p:cNvSpPr>
            <p:nvPr/>
          </p:nvSpPr>
          <p:spPr bwMode="auto">
            <a:xfrm>
              <a:off x="3425404" y="3711527"/>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58" name="Line 10"/>
            <p:cNvSpPr>
              <a:spLocks noChangeShapeType="1"/>
            </p:cNvSpPr>
            <p:nvPr/>
          </p:nvSpPr>
          <p:spPr bwMode="auto">
            <a:xfrm flipV="1">
              <a:off x="3517422" y="3708659"/>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64" name="Rectangle 6"/>
            <p:cNvSpPr>
              <a:spLocks noChangeArrowheads="1"/>
            </p:cNvSpPr>
            <p:nvPr/>
          </p:nvSpPr>
          <p:spPr bwMode="auto">
            <a:xfrm>
              <a:off x="2973484" y="2539115"/>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65" name="Rectangle 16"/>
            <p:cNvSpPr>
              <a:spLocks noChangeArrowheads="1"/>
            </p:cNvSpPr>
            <p:nvPr/>
          </p:nvSpPr>
          <p:spPr bwMode="auto">
            <a:xfrm>
              <a:off x="3521172" y="2539115"/>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66" name="Rectangle 17"/>
            <p:cNvSpPr>
              <a:spLocks noChangeArrowheads="1"/>
            </p:cNvSpPr>
            <p:nvPr/>
          </p:nvSpPr>
          <p:spPr bwMode="auto">
            <a:xfrm>
              <a:off x="4070447" y="2539115"/>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67" name="Rectangle 18"/>
            <p:cNvSpPr>
              <a:spLocks noChangeArrowheads="1"/>
            </p:cNvSpPr>
            <p:nvPr/>
          </p:nvSpPr>
          <p:spPr bwMode="auto">
            <a:xfrm>
              <a:off x="4618134" y="2539115"/>
              <a:ext cx="330220" cy="366767"/>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68" name="Rectangle 19"/>
            <p:cNvSpPr>
              <a:spLocks noChangeArrowheads="1"/>
            </p:cNvSpPr>
            <p:nvPr/>
          </p:nvSpPr>
          <p:spPr bwMode="auto">
            <a:xfrm>
              <a:off x="5167409" y="2539115"/>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69" name="Rectangle 20"/>
            <p:cNvSpPr>
              <a:spLocks noChangeArrowheads="1"/>
            </p:cNvSpPr>
            <p:nvPr/>
          </p:nvSpPr>
          <p:spPr bwMode="auto">
            <a:xfrm>
              <a:off x="5716684" y="2539115"/>
              <a:ext cx="330220" cy="366767"/>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71" name="Rectangle 16"/>
            <p:cNvSpPr>
              <a:spLocks noChangeArrowheads="1"/>
            </p:cNvSpPr>
            <p:nvPr/>
          </p:nvSpPr>
          <p:spPr bwMode="auto">
            <a:xfrm>
              <a:off x="3302654" y="3303961"/>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76" name="Line 10"/>
            <p:cNvSpPr>
              <a:spLocks noChangeShapeType="1"/>
            </p:cNvSpPr>
            <p:nvPr/>
          </p:nvSpPr>
          <p:spPr bwMode="auto">
            <a:xfrm rot="12420000" flipH="1">
              <a:off x="3703676" y="2873990"/>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77" name="Line 10"/>
            <p:cNvSpPr>
              <a:spLocks noChangeShapeType="1"/>
            </p:cNvSpPr>
            <p:nvPr/>
          </p:nvSpPr>
          <p:spPr bwMode="auto">
            <a:xfrm rot="12420000" flipH="1" flipV="1">
              <a:off x="3577020" y="2909350"/>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78" name="Line 10"/>
            <p:cNvSpPr>
              <a:spLocks noChangeShapeType="1"/>
            </p:cNvSpPr>
            <p:nvPr/>
          </p:nvSpPr>
          <p:spPr bwMode="auto">
            <a:xfrm rot="9180000">
              <a:off x="4375776" y="2916073"/>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79" name="Line 10"/>
            <p:cNvSpPr>
              <a:spLocks noChangeShapeType="1"/>
            </p:cNvSpPr>
            <p:nvPr/>
          </p:nvSpPr>
          <p:spPr bwMode="auto">
            <a:xfrm rot="9180000" flipV="1">
              <a:off x="4249120" y="2951433"/>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80" name="Rectangle 16"/>
            <p:cNvSpPr>
              <a:spLocks noChangeArrowheads="1"/>
            </p:cNvSpPr>
            <p:nvPr/>
          </p:nvSpPr>
          <p:spPr bwMode="auto">
            <a:xfrm>
              <a:off x="4378036" y="3335597"/>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81" name="Line 10"/>
            <p:cNvSpPr>
              <a:spLocks noChangeShapeType="1"/>
            </p:cNvSpPr>
            <p:nvPr/>
          </p:nvSpPr>
          <p:spPr bwMode="auto">
            <a:xfrm rot="12420000" flipH="1">
              <a:off x="4779058" y="2905626"/>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82" name="Line 10"/>
            <p:cNvSpPr>
              <a:spLocks noChangeShapeType="1"/>
            </p:cNvSpPr>
            <p:nvPr/>
          </p:nvSpPr>
          <p:spPr bwMode="auto">
            <a:xfrm rot="12420000" flipH="1" flipV="1">
              <a:off x="4652402" y="2940986"/>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83" name="Line 10"/>
            <p:cNvSpPr>
              <a:spLocks noChangeShapeType="1"/>
            </p:cNvSpPr>
            <p:nvPr/>
          </p:nvSpPr>
          <p:spPr bwMode="auto">
            <a:xfrm rot="9180000">
              <a:off x="5468410" y="2904579"/>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84" name="Line 10"/>
            <p:cNvSpPr>
              <a:spLocks noChangeShapeType="1"/>
            </p:cNvSpPr>
            <p:nvPr/>
          </p:nvSpPr>
          <p:spPr bwMode="auto">
            <a:xfrm rot="9180000" flipV="1">
              <a:off x="5341754" y="2939939"/>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85" name="Rectangle 16"/>
            <p:cNvSpPr>
              <a:spLocks noChangeArrowheads="1"/>
            </p:cNvSpPr>
            <p:nvPr/>
          </p:nvSpPr>
          <p:spPr bwMode="auto">
            <a:xfrm>
              <a:off x="5470670" y="3324103"/>
              <a:ext cx="328613" cy="373063"/>
            </a:xfrm>
            <a:prstGeom prst="rect">
              <a:avLst/>
            </a:prstGeom>
            <a:solidFill>
              <a:schemeClr val="tx1">
                <a:lumMod val="60000"/>
                <a:lumOff val="40000"/>
              </a:schemeClr>
            </a:solidFill>
            <a:ln w="9525">
              <a:solidFill>
                <a:srgbClr val="FF0000"/>
              </a:solidFill>
              <a:miter lim="800000"/>
              <a:headEnd/>
              <a:tailEnd/>
            </a:ln>
          </p:spPr>
          <p:txBody>
            <a:bodyPr wrap="none" lIns="90488" tIns="44450" rIns="90488" bIns="44450">
              <a:spAutoFit/>
            </a:bodyPr>
            <a:lstStyle/>
            <a:p>
              <a:pPr eaLnBrk="0" hangingPunct="0"/>
              <a:r>
                <a:rPr lang="en-US" sz="1800" dirty="0" smtClean="0">
                  <a:solidFill>
                    <a:srgbClr val="DFBD2D"/>
                  </a:solidFill>
                  <a:latin typeface="Verdana" pitchFamily="34" charset="0"/>
                </a:rPr>
                <a:t>$</a:t>
              </a:r>
              <a:endParaRPr lang="en-US" sz="1800" dirty="0">
                <a:solidFill>
                  <a:srgbClr val="DFBD2D"/>
                </a:solidFill>
                <a:latin typeface="Verdana" pitchFamily="34" charset="0"/>
              </a:endParaRPr>
            </a:p>
          </p:txBody>
        </p:sp>
        <p:sp>
          <p:nvSpPr>
            <p:cNvPr id="86" name="Line 10"/>
            <p:cNvSpPr>
              <a:spLocks noChangeShapeType="1"/>
            </p:cNvSpPr>
            <p:nvPr/>
          </p:nvSpPr>
          <p:spPr bwMode="auto">
            <a:xfrm rot="12420000" flipH="1">
              <a:off x="5871692" y="2894132"/>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87" name="Line 10"/>
            <p:cNvSpPr>
              <a:spLocks noChangeShapeType="1"/>
            </p:cNvSpPr>
            <p:nvPr/>
          </p:nvSpPr>
          <p:spPr bwMode="auto">
            <a:xfrm rot="12420000" flipH="1" flipV="1">
              <a:off x="5745036" y="2929492"/>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88" name="Line 10"/>
            <p:cNvSpPr>
              <a:spLocks noChangeShapeType="1"/>
            </p:cNvSpPr>
            <p:nvPr/>
          </p:nvSpPr>
          <p:spPr bwMode="auto">
            <a:xfrm>
              <a:off x="4485400" y="3714395"/>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89" name="Line 10"/>
            <p:cNvSpPr>
              <a:spLocks noChangeShapeType="1"/>
            </p:cNvSpPr>
            <p:nvPr/>
          </p:nvSpPr>
          <p:spPr bwMode="auto">
            <a:xfrm flipV="1">
              <a:off x="4577418" y="3711527"/>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90" name="Line 10"/>
            <p:cNvSpPr>
              <a:spLocks noChangeShapeType="1"/>
            </p:cNvSpPr>
            <p:nvPr/>
          </p:nvSpPr>
          <p:spPr bwMode="auto">
            <a:xfrm>
              <a:off x="5596625" y="3717263"/>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91" name="Line 10"/>
            <p:cNvSpPr>
              <a:spLocks noChangeShapeType="1"/>
            </p:cNvSpPr>
            <p:nvPr/>
          </p:nvSpPr>
          <p:spPr bwMode="auto">
            <a:xfrm flipV="1">
              <a:off x="5688643" y="3714395"/>
              <a:ext cx="0" cy="384175"/>
            </a:xfrm>
            <a:prstGeom prst="line">
              <a:avLst/>
            </a:prstGeom>
            <a:noFill/>
            <a:ln w="25400">
              <a:solidFill>
                <a:schemeClr val="tx1"/>
              </a:solidFill>
              <a:round/>
              <a:headEnd type="none" w="med" len="med"/>
              <a:tailEnd type="triangle" w="med" len="med"/>
            </a:ln>
          </p:spPr>
          <p:txBody>
            <a:bodyPr wrap="none" anchor="ctr"/>
            <a:lstStyle/>
            <a:p>
              <a:endParaRPr lang="en-US">
                <a:solidFill>
                  <a:srgbClr val="DFBD2D"/>
                </a:solidFill>
              </a:endParaRPr>
            </a:p>
          </p:txBody>
        </p:sp>
        <p:sp>
          <p:nvSpPr>
            <p:cNvPr id="3" name="Rectangle 2"/>
            <p:cNvSpPr/>
            <p:nvPr/>
          </p:nvSpPr>
          <p:spPr bwMode="auto">
            <a:xfrm>
              <a:off x="2449902" y="2406762"/>
              <a:ext cx="4175185" cy="2234241"/>
            </a:xfrm>
            <a:prstGeom prst="rect">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rgbClr val="DFBD2D"/>
                </a:solidFill>
                <a:effectLst/>
                <a:latin typeface="Verdana" pitchFamily="34" charset="0"/>
              </a:endParaRPr>
            </a:p>
          </p:txBody>
        </p:sp>
      </p:grpSp>
      <p:grpSp>
        <p:nvGrpSpPr>
          <p:cNvPr id="23" name="Group 22"/>
          <p:cNvGrpSpPr/>
          <p:nvPr/>
        </p:nvGrpSpPr>
        <p:grpSpPr>
          <a:xfrm>
            <a:off x="3160712" y="2099533"/>
            <a:ext cx="2118841" cy="253797"/>
            <a:chOff x="3160712" y="2099533"/>
            <a:chExt cx="2118841" cy="253797"/>
          </a:xfrm>
        </p:grpSpPr>
        <p:sp>
          <p:nvSpPr>
            <p:cNvPr id="99" name="Oval 98"/>
            <p:cNvSpPr/>
            <p:nvPr/>
          </p:nvSpPr>
          <p:spPr bwMode="auto">
            <a:xfrm>
              <a:off x="4232498" y="215161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6" name="Oval 105"/>
            <p:cNvSpPr/>
            <p:nvPr/>
          </p:nvSpPr>
          <p:spPr bwMode="auto">
            <a:xfrm>
              <a:off x="3538713" y="2163710"/>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8" name="Oval 107"/>
            <p:cNvSpPr/>
            <p:nvPr/>
          </p:nvSpPr>
          <p:spPr bwMode="auto">
            <a:xfrm>
              <a:off x="3160712" y="2172329"/>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9" name="Oval 108"/>
            <p:cNvSpPr/>
            <p:nvPr/>
          </p:nvSpPr>
          <p:spPr bwMode="auto">
            <a:xfrm>
              <a:off x="3703676" y="2166824"/>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1" name="Oval 110"/>
            <p:cNvSpPr/>
            <p:nvPr/>
          </p:nvSpPr>
          <p:spPr bwMode="auto">
            <a:xfrm>
              <a:off x="5167409" y="2172329"/>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3" name="Oval 112"/>
            <p:cNvSpPr/>
            <p:nvPr/>
          </p:nvSpPr>
          <p:spPr bwMode="auto">
            <a:xfrm>
              <a:off x="4099154" y="2099533"/>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4" name="Oval 113"/>
            <p:cNvSpPr/>
            <p:nvPr/>
          </p:nvSpPr>
          <p:spPr bwMode="auto">
            <a:xfrm>
              <a:off x="4105842" y="2249176"/>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5" name="Oval 114"/>
            <p:cNvSpPr/>
            <p:nvPr/>
          </p:nvSpPr>
          <p:spPr bwMode="auto">
            <a:xfrm>
              <a:off x="4642343" y="2166824"/>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7" name="TextBox 6"/>
          <p:cNvSpPr txBox="1"/>
          <p:nvPr/>
        </p:nvSpPr>
        <p:spPr>
          <a:xfrm>
            <a:off x="6702725" y="2789577"/>
            <a:ext cx="2441275" cy="1323439"/>
          </a:xfrm>
          <a:prstGeom prst="rect">
            <a:avLst/>
          </a:prstGeom>
          <a:noFill/>
        </p:spPr>
        <p:txBody>
          <a:bodyPr wrap="square" rtlCol="0">
            <a:spAutoFit/>
          </a:bodyPr>
          <a:lstStyle/>
          <a:p>
            <a:r>
              <a:rPr lang="en-US" dirty="0" smtClean="0"/>
              <a:t>How to make the real multiprocessor behave like SC</a:t>
            </a:r>
            <a:endParaRPr lang="en-US" dirty="0"/>
          </a:p>
        </p:txBody>
      </p:sp>
      <p:grpSp>
        <p:nvGrpSpPr>
          <p:cNvPr id="19" name="Group 18"/>
          <p:cNvGrpSpPr/>
          <p:nvPr/>
        </p:nvGrpSpPr>
        <p:grpSpPr>
          <a:xfrm>
            <a:off x="1406108" y="1702842"/>
            <a:ext cx="1698532" cy="646331"/>
            <a:chOff x="1406108" y="1702842"/>
            <a:chExt cx="1698532" cy="646331"/>
          </a:xfrm>
        </p:grpSpPr>
        <p:sp>
          <p:nvSpPr>
            <p:cNvPr id="92" name="Oval 91"/>
            <p:cNvSpPr/>
            <p:nvPr/>
          </p:nvSpPr>
          <p:spPr bwMode="auto">
            <a:xfrm>
              <a:off x="2986898" y="2200252"/>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2" name="Oval 111"/>
            <p:cNvSpPr/>
            <p:nvPr/>
          </p:nvSpPr>
          <p:spPr bwMode="auto">
            <a:xfrm>
              <a:off x="2992496" y="2068175"/>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 name="TextBox 7"/>
            <p:cNvSpPr txBox="1"/>
            <p:nvPr/>
          </p:nvSpPr>
          <p:spPr>
            <a:xfrm>
              <a:off x="1406108" y="1702842"/>
              <a:ext cx="1207698" cy="646331"/>
            </a:xfrm>
            <a:prstGeom prst="rect">
              <a:avLst/>
            </a:prstGeom>
            <a:noFill/>
          </p:spPr>
          <p:txBody>
            <a:bodyPr wrap="square" rtlCol="0">
              <a:spAutoFit/>
            </a:bodyPr>
            <a:lstStyle/>
            <a:p>
              <a:r>
                <a:rPr lang="en-US" sz="1800" dirty="0" err="1" smtClean="0"/>
                <a:t>Ld</a:t>
              </a:r>
              <a:r>
                <a:rPr lang="en-US" sz="1800" dirty="0" smtClean="0"/>
                <a:t> or St request</a:t>
              </a:r>
              <a:endParaRPr lang="en-US" sz="1800" dirty="0"/>
            </a:p>
          </p:txBody>
        </p:sp>
        <p:cxnSp>
          <p:nvCxnSpPr>
            <p:cNvPr id="10" name="Curved Connector 9"/>
            <p:cNvCxnSpPr>
              <a:endCxn id="112" idx="2"/>
            </p:cNvCxnSpPr>
            <p:nvPr/>
          </p:nvCxnSpPr>
          <p:spPr bwMode="auto">
            <a:xfrm>
              <a:off x="2449902" y="2026007"/>
              <a:ext cx="542594" cy="94245"/>
            </a:xfrm>
            <a:prstGeom prst="curvedConnector3">
              <a:avLst/>
            </a:prstGeom>
            <a:noFill/>
            <a:ln w="9525" cap="flat" cmpd="sng" algn="ctr">
              <a:solidFill>
                <a:schemeClr val="tx1"/>
              </a:solidFill>
              <a:prstDash val="solid"/>
              <a:round/>
              <a:headEnd type="none" w="med" len="med"/>
              <a:tailEnd type="triangle" w="med" len="med"/>
            </a:ln>
            <a:effectLst/>
          </p:spPr>
        </p:cxnSp>
        <p:cxnSp>
          <p:nvCxnSpPr>
            <p:cNvPr id="121" name="Curved Connector 120"/>
            <p:cNvCxnSpPr>
              <a:endCxn id="92" idx="2"/>
            </p:cNvCxnSpPr>
            <p:nvPr/>
          </p:nvCxnSpPr>
          <p:spPr bwMode="auto">
            <a:xfrm>
              <a:off x="2449902" y="2026007"/>
              <a:ext cx="536996" cy="226322"/>
            </a:xfrm>
            <a:prstGeom prst="curvedConnector3">
              <a:avLst/>
            </a:prstGeom>
            <a:noFill/>
            <a:ln w="9525" cap="flat" cmpd="sng" algn="ctr">
              <a:solidFill>
                <a:schemeClr val="tx1"/>
              </a:solidFill>
              <a:prstDash val="solid"/>
              <a:round/>
              <a:headEnd type="none" w="med" len="med"/>
              <a:tailEnd type="triangle" w="med" len="med"/>
            </a:ln>
            <a:effectLst/>
          </p:spPr>
        </p:cxnSp>
      </p:grpSp>
      <p:grpSp>
        <p:nvGrpSpPr>
          <p:cNvPr id="21" name="Group 20"/>
          <p:cNvGrpSpPr/>
          <p:nvPr/>
        </p:nvGrpSpPr>
        <p:grpSpPr>
          <a:xfrm>
            <a:off x="5901517" y="1796906"/>
            <a:ext cx="2164181" cy="646331"/>
            <a:chOff x="5901517" y="1796906"/>
            <a:chExt cx="2164181" cy="646331"/>
          </a:xfrm>
        </p:grpSpPr>
        <p:sp>
          <p:nvSpPr>
            <p:cNvPr id="102" name="Oval 101"/>
            <p:cNvSpPr/>
            <p:nvPr/>
          </p:nvSpPr>
          <p:spPr bwMode="auto">
            <a:xfrm>
              <a:off x="5901517" y="215161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4" name="TextBox 123"/>
            <p:cNvSpPr txBox="1"/>
            <p:nvPr/>
          </p:nvSpPr>
          <p:spPr>
            <a:xfrm>
              <a:off x="6423806" y="1796906"/>
              <a:ext cx="1641892" cy="646331"/>
            </a:xfrm>
            <a:prstGeom prst="rect">
              <a:avLst/>
            </a:prstGeom>
            <a:noFill/>
          </p:spPr>
          <p:txBody>
            <a:bodyPr wrap="square" rtlCol="0">
              <a:spAutoFit/>
            </a:bodyPr>
            <a:lstStyle/>
            <a:p>
              <a:r>
                <a:rPr lang="en-US" sz="1800" dirty="0" err="1" smtClean="0"/>
                <a:t>Ld</a:t>
              </a:r>
              <a:r>
                <a:rPr lang="en-US" sz="1800" dirty="0" smtClean="0"/>
                <a:t> response</a:t>
              </a:r>
            </a:p>
            <a:p>
              <a:r>
                <a:rPr lang="en-US" sz="1800" dirty="0" smtClean="0"/>
                <a:t>St </a:t>
              </a:r>
              <a:r>
                <a:rPr lang="en-US" sz="1800" dirty="0" err="1" smtClean="0"/>
                <a:t>Ack</a:t>
              </a:r>
              <a:endParaRPr lang="en-US" sz="1800" dirty="0"/>
            </a:p>
          </p:txBody>
        </p:sp>
        <p:cxnSp>
          <p:nvCxnSpPr>
            <p:cNvPr id="16" name="Curved Connector 15"/>
            <p:cNvCxnSpPr>
              <a:stCxn id="124" idx="1"/>
              <a:endCxn id="102" idx="6"/>
            </p:cNvCxnSpPr>
            <p:nvPr/>
          </p:nvCxnSpPr>
          <p:spPr bwMode="auto">
            <a:xfrm rot="10800000" flipV="1">
              <a:off x="6013662" y="2120071"/>
              <a:ext cx="410145" cy="83615"/>
            </a:xfrm>
            <a:prstGeom prst="curvedConnector3">
              <a:avLst/>
            </a:prstGeom>
            <a:noFill/>
            <a:ln w="9525" cap="flat" cmpd="sng" algn="ctr">
              <a:solidFill>
                <a:schemeClr val="tx1"/>
              </a:solidFill>
              <a:prstDash val="solid"/>
              <a:round/>
              <a:headEnd type="none" w="med" len="med"/>
              <a:tailEnd type="triangle" w="med" len="med"/>
            </a:ln>
            <a:effectLst/>
          </p:spPr>
        </p:cxnSp>
      </p:grpSp>
      <p:grpSp>
        <p:nvGrpSpPr>
          <p:cNvPr id="11264" name="Group 11263"/>
          <p:cNvGrpSpPr/>
          <p:nvPr/>
        </p:nvGrpSpPr>
        <p:grpSpPr>
          <a:xfrm>
            <a:off x="954658" y="2830348"/>
            <a:ext cx="5006734" cy="1122475"/>
            <a:chOff x="954658" y="2830348"/>
            <a:chExt cx="5006734" cy="1122475"/>
          </a:xfrm>
        </p:grpSpPr>
        <p:sp>
          <p:nvSpPr>
            <p:cNvPr id="6" name="Oval 5"/>
            <p:cNvSpPr/>
            <p:nvPr/>
          </p:nvSpPr>
          <p:spPr bwMode="auto">
            <a:xfrm>
              <a:off x="3101044" y="3018262"/>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3" name="Oval 92"/>
            <p:cNvSpPr/>
            <p:nvPr/>
          </p:nvSpPr>
          <p:spPr bwMode="auto">
            <a:xfrm>
              <a:off x="3363328" y="3848669"/>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4" name="Oval 93"/>
            <p:cNvSpPr/>
            <p:nvPr/>
          </p:nvSpPr>
          <p:spPr bwMode="auto">
            <a:xfrm>
              <a:off x="4754487" y="3027872"/>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5" name="Oval 94"/>
            <p:cNvSpPr/>
            <p:nvPr/>
          </p:nvSpPr>
          <p:spPr bwMode="auto">
            <a:xfrm>
              <a:off x="5295029" y="3069502"/>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6" name="Oval 95"/>
            <p:cNvSpPr/>
            <p:nvPr/>
          </p:nvSpPr>
          <p:spPr bwMode="auto">
            <a:xfrm>
              <a:off x="5555616" y="3817774"/>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7" name="Oval 96"/>
            <p:cNvSpPr/>
            <p:nvPr/>
          </p:nvSpPr>
          <p:spPr bwMode="auto">
            <a:xfrm>
              <a:off x="3260944" y="304936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8" name="Oval 97"/>
            <p:cNvSpPr/>
            <p:nvPr/>
          </p:nvSpPr>
          <p:spPr bwMode="auto">
            <a:xfrm>
              <a:off x="3724250" y="2966185"/>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0" name="Oval 99"/>
            <p:cNvSpPr/>
            <p:nvPr/>
          </p:nvSpPr>
          <p:spPr bwMode="auto">
            <a:xfrm>
              <a:off x="4337292" y="304936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1" name="Oval 100"/>
            <p:cNvSpPr/>
            <p:nvPr/>
          </p:nvSpPr>
          <p:spPr bwMode="auto">
            <a:xfrm>
              <a:off x="5849248" y="304936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3" name="Oval 102"/>
            <p:cNvSpPr/>
            <p:nvPr/>
          </p:nvSpPr>
          <p:spPr bwMode="auto">
            <a:xfrm>
              <a:off x="5646228" y="3818850"/>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4" name="Oval 103"/>
            <p:cNvSpPr/>
            <p:nvPr/>
          </p:nvSpPr>
          <p:spPr bwMode="auto">
            <a:xfrm>
              <a:off x="4537494" y="3848669"/>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5" name="Oval 104"/>
            <p:cNvSpPr/>
            <p:nvPr/>
          </p:nvSpPr>
          <p:spPr bwMode="auto">
            <a:xfrm>
              <a:off x="4436795" y="3848669"/>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7" name="Oval 106"/>
            <p:cNvSpPr/>
            <p:nvPr/>
          </p:nvSpPr>
          <p:spPr bwMode="auto">
            <a:xfrm>
              <a:off x="3542309" y="2972773"/>
              <a:ext cx="112144" cy="104154"/>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0" name="Oval 109"/>
            <p:cNvSpPr/>
            <p:nvPr/>
          </p:nvSpPr>
          <p:spPr bwMode="auto">
            <a:xfrm>
              <a:off x="5705118" y="3056083"/>
              <a:ext cx="112144" cy="104154"/>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22" name="Group 21"/>
            <p:cNvGrpSpPr/>
            <p:nvPr/>
          </p:nvGrpSpPr>
          <p:grpSpPr>
            <a:xfrm>
              <a:off x="954658" y="2830348"/>
              <a:ext cx="2162809" cy="923330"/>
              <a:chOff x="954658" y="2830348"/>
              <a:chExt cx="2162809" cy="923330"/>
            </a:xfrm>
          </p:grpSpPr>
          <p:sp>
            <p:nvSpPr>
              <p:cNvPr id="127" name="TextBox 126"/>
              <p:cNvSpPr txBox="1"/>
              <p:nvPr/>
            </p:nvSpPr>
            <p:spPr>
              <a:xfrm>
                <a:off x="954658" y="2830348"/>
                <a:ext cx="1426233" cy="923330"/>
              </a:xfrm>
              <a:prstGeom prst="rect">
                <a:avLst/>
              </a:prstGeom>
              <a:noFill/>
            </p:spPr>
            <p:txBody>
              <a:bodyPr wrap="square" rtlCol="0">
                <a:spAutoFit/>
              </a:bodyPr>
              <a:lstStyle/>
              <a:p>
                <a:r>
                  <a:rPr lang="en-US" sz="1800" dirty="0" smtClean="0"/>
                  <a:t>Cache coherence </a:t>
                </a:r>
                <a:r>
                  <a:rPr lang="en-US" sz="1800" dirty="0" err="1" smtClean="0"/>
                  <a:t>msgs</a:t>
                </a:r>
                <a:endParaRPr lang="en-US" sz="1800" dirty="0"/>
              </a:p>
            </p:txBody>
          </p:sp>
          <p:cxnSp>
            <p:nvCxnSpPr>
              <p:cNvPr id="128" name="Curved Connector 127"/>
              <p:cNvCxnSpPr>
                <a:stCxn id="127" idx="3"/>
                <a:endCxn id="6" idx="3"/>
              </p:cNvCxnSpPr>
              <p:nvPr/>
            </p:nvCxnSpPr>
            <p:spPr bwMode="auto">
              <a:xfrm flipV="1">
                <a:off x="2380891" y="3107163"/>
                <a:ext cx="736576" cy="184850"/>
              </a:xfrm>
              <a:prstGeom prst="curvedConnector2">
                <a:avLst/>
              </a:prstGeom>
              <a:noFill/>
              <a:ln w="9525" cap="flat" cmpd="sng" algn="ctr">
                <a:solidFill>
                  <a:schemeClr val="tx1"/>
                </a:solidFill>
                <a:prstDash val="solid"/>
                <a:round/>
                <a:headEnd type="none" w="med" len="med"/>
                <a:tailEnd type="triangle" w="med" len="med"/>
              </a:ln>
              <a:effectLst/>
            </p:spPr>
          </p:cxnSp>
        </p:grpSp>
      </p:grpSp>
      <p:sp>
        <p:nvSpPr>
          <p:cNvPr id="2" name="Date Placeholder 1"/>
          <p:cNvSpPr>
            <a:spLocks noGrp="1"/>
          </p:cNvSpPr>
          <p:nvPr>
            <p:ph type="dt" sz="half" idx="10"/>
          </p:nvPr>
        </p:nvSpPr>
        <p:spPr/>
        <p:txBody>
          <a:bodyPr/>
          <a:lstStyle/>
          <a:p>
            <a:pPr>
              <a:defRPr/>
            </a:pPr>
            <a:r>
              <a:rPr lang="en-US" smtClean="0"/>
              <a:t>August 14, 2014</a:t>
            </a:r>
            <a:endParaRPr lang="en-US" dirty="0"/>
          </a:p>
        </p:txBody>
      </p:sp>
      <p:sp>
        <p:nvSpPr>
          <p:cNvPr id="11" name="Slide Number Placeholder 10"/>
          <p:cNvSpPr>
            <a:spLocks noGrp="1"/>
          </p:cNvSpPr>
          <p:nvPr>
            <p:ph type="sldNum" sz="quarter" idx="12"/>
          </p:nvPr>
        </p:nvSpPr>
        <p:spPr/>
        <p:txBody>
          <a:bodyPr/>
          <a:lstStyle/>
          <a:p>
            <a:pPr>
              <a:defRPr/>
            </a:pPr>
            <a:r>
              <a:rPr lang="en-US" smtClean="0"/>
              <a:t>L21-</a:t>
            </a:r>
            <a:fld id="{FB8BE09D-B284-447F-A9D8-F66422B8DCE0}" type="slidenum">
              <a:rPr lang="en-US" smtClean="0"/>
              <a:pPr>
                <a:defRPr/>
              </a:pPr>
              <a:t>7</a:t>
            </a:fld>
            <a:endParaRPr lang="en-US"/>
          </a:p>
        </p:txBody>
      </p:sp>
    </p:spTree>
    <p:extLst>
      <p:ext uri="{BB962C8B-B14F-4D97-AF65-F5344CB8AC3E}">
        <p14:creationId xmlns:p14="http://schemas.microsoft.com/office/powerpoint/2010/main" val="7076219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SC</a:t>
            </a:r>
            <a:endParaRPr lang="en-US" dirty="0"/>
          </a:p>
        </p:txBody>
      </p:sp>
      <p:sp>
        <p:nvSpPr>
          <p:cNvPr id="3" name="Content Placeholder 2"/>
          <p:cNvSpPr>
            <a:spLocks noGrp="1"/>
          </p:cNvSpPr>
          <p:nvPr>
            <p:ph idx="1"/>
          </p:nvPr>
        </p:nvSpPr>
        <p:spPr>
          <a:xfrm>
            <a:off x="639792" y="1611702"/>
            <a:ext cx="7772400" cy="4114800"/>
          </a:xfrm>
        </p:spPr>
        <p:txBody>
          <a:bodyPr/>
          <a:lstStyle/>
          <a:p>
            <a:r>
              <a:rPr lang="en-US" sz="2400" dirty="0" smtClean="0"/>
              <a:t>Make the real system process one memory request at a time </a:t>
            </a:r>
          </a:p>
          <a:p>
            <a:pPr lvl="1"/>
            <a:r>
              <a:rPr lang="en-US" sz="2000" dirty="0" smtClean="0"/>
              <a:t>This is like throwing the baby out with the bath water</a:t>
            </a:r>
          </a:p>
          <a:p>
            <a:r>
              <a:rPr lang="en-US" sz="2400" dirty="0" smtClean="0"/>
              <a:t>Let processors generate many requests but make caches “behave” in the SC manner </a:t>
            </a:r>
          </a:p>
          <a:p>
            <a:pPr lvl="1"/>
            <a:r>
              <a:rPr lang="en-US" sz="2000" dirty="0" smtClean="0">
                <a:latin typeface="Verdana" pitchFamily="34" charset="0"/>
              </a:rPr>
              <a:t>for performance reasons we need to </a:t>
            </a:r>
            <a:r>
              <a:rPr lang="en-US" sz="2000" dirty="0" smtClean="0"/>
              <a:t>process </a:t>
            </a:r>
            <a:r>
              <a:rPr lang="en-US" sz="2000" dirty="0" err="1" smtClean="0"/>
              <a:t>Ld</a:t>
            </a:r>
            <a:r>
              <a:rPr lang="en-US" sz="2000" dirty="0" smtClean="0"/>
              <a:t> requests out of order (cache-hit vs cache-miss) and in  a </a:t>
            </a:r>
            <a:r>
              <a:rPr lang="en-US" sz="2000" dirty="0" smtClean="0"/>
              <a:t>pipelined </a:t>
            </a:r>
            <a:r>
              <a:rPr lang="en-US" sz="2000" dirty="0" smtClean="0"/>
              <a:t>manner</a:t>
            </a:r>
          </a:p>
        </p:txBody>
      </p:sp>
      <p:pic>
        <p:nvPicPr>
          <p:cNvPr id="5" name="Picture 29" descr="j0286034"/>
          <p:cNvPicPr>
            <a:picLocks noChangeAspect="1" noChangeArrowheads="1"/>
          </p:cNvPicPr>
          <p:nvPr/>
        </p:nvPicPr>
        <p:blipFill>
          <a:blip r:embed="rId2" cstate="print"/>
          <a:srcRect/>
          <a:stretch>
            <a:fillRect/>
          </a:stretch>
        </p:blipFill>
        <p:spPr bwMode="auto">
          <a:xfrm>
            <a:off x="6548272" y="4743716"/>
            <a:ext cx="919163" cy="885825"/>
          </a:xfrm>
          <a:prstGeom prst="rect">
            <a:avLst/>
          </a:prstGeom>
          <a:noFill/>
          <a:ln w="9525">
            <a:noFill/>
            <a:miter lim="800000"/>
            <a:headEnd/>
            <a:tailEnd/>
          </a:ln>
        </p:spPr>
      </p:pic>
      <p:sp>
        <p:nvSpPr>
          <p:cNvPr id="4" name="TextBox 3"/>
          <p:cNvSpPr txBox="1"/>
          <p:nvPr/>
        </p:nvSpPr>
        <p:spPr>
          <a:xfrm>
            <a:off x="1201480" y="5764810"/>
            <a:ext cx="7421526" cy="707886"/>
          </a:xfrm>
          <a:prstGeom prst="rect">
            <a:avLst/>
          </a:prstGeom>
          <a:noFill/>
        </p:spPr>
        <p:txBody>
          <a:bodyPr wrap="square" rtlCol="0">
            <a:spAutoFit/>
          </a:bodyPr>
          <a:lstStyle/>
          <a:p>
            <a:r>
              <a:rPr lang="en-US" dirty="0" smtClean="0"/>
              <a:t>solution: make adjustments to both the memory caches and the pipelined processors</a:t>
            </a:r>
            <a:endParaRPr lang="en-US" dirty="0"/>
          </a:p>
        </p:txBody>
      </p:sp>
      <p:sp>
        <p:nvSpPr>
          <p:cNvPr id="6" name="Date Placeholder 5"/>
          <p:cNvSpPr>
            <a:spLocks noGrp="1"/>
          </p:cNvSpPr>
          <p:nvPr>
            <p:ph type="dt" sz="half" idx="10"/>
          </p:nvPr>
        </p:nvSpPr>
        <p:spPr/>
        <p:txBody>
          <a:bodyPr/>
          <a:lstStyle/>
          <a:p>
            <a:pPr>
              <a:defRPr/>
            </a:pPr>
            <a:r>
              <a:rPr lang="en-US" smtClean="0"/>
              <a:t>August 14, 2014</a:t>
            </a:r>
            <a:endParaRPr lang="en-US" dirty="0"/>
          </a:p>
        </p:txBody>
      </p:sp>
      <p:sp>
        <p:nvSpPr>
          <p:cNvPr id="8" name="Slide Number Placeholder 7"/>
          <p:cNvSpPr>
            <a:spLocks noGrp="1"/>
          </p:cNvSpPr>
          <p:nvPr>
            <p:ph type="sldNum" sz="quarter" idx="11"/>
          </p:nvPr>
        </p:nvSpPr>
        <p:spPr/>
        <p:txBody>
          <a:bodyPr/>
          <a:lstStyle/>
          <a:p>
            <a:pPr>
              <a:defRPr/>
            </a:pPr>
            <a:fld id="{53294580-05E8-4585-908E-66FCC5062CA7}" type="slidenum">
              <a:rPr lang="en-US" smtClean="0"/>
              <a:pPr>
                <a:defRPr/>
              </a:pPr>
              <a:t>8</a:t>
            </a:fld>
            <a:endParaRPr lang="en-US" dirty="0"/>
          </a:p>
        </p:txBody>
      </p:sp>
    </p:spTree>
    <p:extLst>
      <p:ext uri="{BB962C8B-B14F-4D97-AF65-F5344CB8AC3E}">
        <p14:creationId xmlns:p14="http://schemas.microsoft.com/office/powerpoint/2010/main" val="317145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surprising facts</a:t>
            </a:r>
            <a:endParaRPr lang="en-US" dirty="0"/>
          </a:p>
        </p:txBody>
      </p:sp>
      <p:sp>
        <p:nvSpPr>
          <p:cNvPr id="3" name="Content Placeholder 2"/>
          <p:cNvSpPr>
            <a:spLocks noGrp="1"/>
          </p:cNvSpPr>
          <p:nvPr>
            <p:ph idx="1"/>
          </p:nvPr>
        </p:nvSpPr>
        <p:spPr>
          <a:xfrm>
            <a:off x="636182" y="1596656"/>
            <a:ext cx="7772400" cy="3475074"/>
          </a:xfrm>
        </p:spPr>
        <p:txBody>
          <a:bodyPr/>
          <a:lstStyle/>
          <a:p>
            <a:r>
              <a:rPr lang="en-US" sz="2400" dirty="0" smtClean="0"/>
              <a:t>Cache Coherence (CC) protocols are not affected by memory models</a:t>
            </a:r>
          </a:p>
          <a:p>
            <a:pPr lvl="1"/>
            <a:r>
              <a:rPr lang="en-US" sz="2000" dirty="0" smtClean="0"/>
              <a:t>puzzle: what is the correctness criteria for a CC protocol?</a:t>
            </a:r>
          </a:p>
          <a:p>
            <a:r>
              <a:rPr lang="en-US" sz="2400" dirty="0" smtClean="0"/>
              <a:t>Processors also pay minimal attention to memory models but make sure it is possible to mimic SC behavior</a:t>
            </a:r>
          </a:p>
          <a:p>
            <a:pPr lvl="1"/>
            <a:r>
              <a:rPr lang="en-US" sz="2000" dirty="0" smtClean="0"/>
              <a:t>Processors provide memory fences and other ad hoc techniques to enforce SC if desired</a:t>
            </a:r>
          </a:p>
        </p:txBody>
      </p:sp>
      <p:sp>
        <p:nvSpPr>
          <p:cNvPr id="5" name="TextBox 4"/>
          <p:cNvSpPr txBox="1"/>
          <p:nvPr/>
        </p:nvSpPr>
        <p:spPr>
          <a:xfrm>
            <a:off x="1329071" y="5302867"/>
            <a:ext cx="6432697" cy="707886"/>
          </a:xfrm>
          <a:prstGeom prst="rect">
            <a:avLst/>
          </a:prstGeom>
          <a:noFill/>
          <a:ln>
            <a:solidFill>
              <a:srgbClr val="FF0000"/>
            </a:solidFill>
          </a:ln>
        </p:spPr>
        <p:txBody>
          <a:bodyPr wrap="square" rtlCol="0">
            <a:spAutoFit/>
          </a:bodyPr>
          <a:lstStyle/>
          <a:p>
            <a:r>
              <a:rPr lang="en-US" dirty="0" smtClean="0"/>
              <a:t>Perhaps we should think of a processor model independent of a memory model </a:t>
            </a:r>
            <a:endParaRPr lang="en-US" dirty="0"/>
          </a:p>
        </p:txBody>
      </p:sp>
      <p:sp>
        <p:nvSpPr>
          <p:cNvPr id="6" name="Date Placeholder 5"/>
          <p:cNvSpPr>
            <a:spLocks noGrp="1"/>
          </p:cNvSpPr>
          <p:nvPr>
            <p:ph type="dt" sz="half" idx="10"/>
          </p:nvPr>
        </p:nvSpPr>
        <p:spPr/>
        <p:txBody>
          <a:bodyPr/>
          <a:lstStyle/>
          <a:p>
            <a:pPr>
              <a:defRPr/>
            </a:pPr>
            <a:r>
              <a:rPr lang="en-US" smtClean="0"/>
              <a:t>August 14, 2014</a:t>
            </a:r>
            <a:endParaRPr lang="en-US" dirty="0"/>
          </a:p>
        </p:txBody>
      </p:sp>
      <p:sp>
        <p:nvSpPr>
          <p:cNvPr id="7" name="Slide Number Placeholder 6"/>
          <p:cNvSpPr>
            <a:spLocks noGrp="1"/>
          </p:cNvSpPr>
          <p:nvPr>
            <p:ph type="sldNum" sz="quarter" idx="11"/>
          </p:nvPr>
        </p:nvSpPr>
        <p:spPr/>
        <p:txBody>
          <a:bodyPr/>
          <a:lstStyle/>
          <a:p>
            <a:pPr>
              <a:defRPr/>
            </a:pPr>
            <a:fld id="{53294580-05E8-4585-908E-66FCC5062CA7}" type="slidenum">
              <a:rPr lang="en-US" smtClean="0"/>
              <a:pPr>
                <a:defRPr/>
              </a:pPr>
              <a:t>9</a:t>
            </a:fld>
            <a:endParaRPr lang="en-US" dirty="0"/>
          </a:p>
        </p:txBody>
      </p:sp>
    </p:spTree>
    <p:extLst>
      <p:ext uri="{BB962C8B-B14F-4D97-AF65-F5344CB8AC3E}">
        <p14:creationId xmlns:p14="http://schemas.microsoft.com/office/powerpoint/2010/main" val="2714408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44249</TotalTime>
  <Words>1722</Words>
  <Application>Microsoft Office PowerPoint</Application>
  <PresentationFormat>On-screen Show (4:3)</PresentationFormat>
  <Paragraphs>286</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Blueprint</vt:lpstr>
      <vt:lpstr>Processor specification without a memory model</vt:lpstr>
      <vt:lpstr>Good news</vt:lpstr>
      <vt:lpstr>My concern</vt:lpstr>
      <vt:lpstr>Instruction set specifications</vt:lpstr>
      <vt:lpstr>Sequential Consistency (SC) A Memory Model</vt:lpstr>
      <vt:lpstr>Memory Model Issue</vt:lpstr>
      <vt:lpstr>A Real Multiprocessor</vt:lpstr>
      <vt:lpstr>Implementing SC</vt:lpstr>
      <vt:lpstr>Two surprising facts</vt:lpstr>
      <vt:lpstr>A simple processor  sans a memory model </vt:lpstr>
      <vt:lpstr>A simple multiported memory system</vt:lpstr>
      <vt:lpstr>Cache-coherent memory systems</vt:lpstr>
      <vt:lpstr>Implementing SC using MRO</vt:lpstr>
      <vt:lpstr>Speculative processors (PS)</vt:lpstr>
      <vt:lpstr>Speculative Ld/St</vt:lpstr>
      <vt:lpstr>Speculative Processor</vt:lpstr>
      <vt:lpstr>PS Load Instruction</vt:lpstr>
      <vt:lpstr>PS Store Instruction</vt:lpstr>
      <vt:lpstr>Vector of systems</vt:lpstr>
      <vt:lpstr>System A simulating System B</vt:lpstr>
      <vt:lpstr>Main theorems</vt:lpstr>
      <vt:lpstr>Conclusion</vt:lpstr>
      <vt:lpstr>Extras</vt:lpstr>
      <vt:lpstr>Lamport’s SC system</vt:lpstr>
      <vt:lpstr>Speculative Out-of-order Processor</vt:lpstr>
      <vt:lpstr>Decoupled Systems</vt:lpstr>
      <vt:lpstr>Coupling two Systems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Bluespec technical deep dive</dc:title>
  <dc:creator>Nikhil</dc:creator>
  <cp:lastModifiedBy>Arvind</cp:lastModifiedBy>
  <cp:revision>1291</cp:revision>
  <cp:lastPrinted>1601-01-01T00:00:00Z</cp:lastPrinted>
  <dcterms:created xsi:type="dcterms:W3CDTF">2003-01-21T19:25:41Z</dcterms:created>
  <dcterms:modified xsi:type="dcterms:W3CDTF">2014-08-14T06:27:22Z</dcterms:modified>
</cp:coreProperties>
</file>