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5" r:id="rId6"/>
    <p:sldId id="262" r:id="rId7"/>
    <p:sldId id="274" r:id="rId8"/>
    <p:sldId id="263" r:id="rId9"/>
    <p:sldId id="264" r:id="rId10"/>
    <p:sldId id="267" r:id="rId11"/>
    <p:sldId id="268" r:id="rId12"/>
    <p:sldId id="270" r:id="rId13"/>
    <p:sldId id="275" r:id="rId14"/>
    <p:sldId id="276" r:id="rId15"/>
    <p:sldId id="277" r:id="rId16"/>
    <p:sldId id="280" r:id="rId17"/>
    <p:sldId id="273" r:id="rId18"/>
    <p:sldId id="279" r:id="rId19"/>
    <p:sldId id="278" r:id="rId20"/>
    <p:sldId id="283" r:id="rId21"/>
    <p:sldId id="282" r:id="rId22"/>
    <p:sldId id="284" r:id="rId23"/>
    <p:sldId id="285" r:id="rId24"/>
    <p:sldId id="281" r:id="rId25"/>
    <p:sldId id="287" r:id="rId26"/>
    <p:sldId id="298" r:id="rId27"/>
    <p:sldId id="299" r:id="rId28"/>
    <p:sldId id="288" r:id="rId29"/>
    <p:sldId id="289" r:id="rId30"/>
    <p:sldId id="292" r:id="rId31"/>
    <p:sldId id="304" r:id="rId32"/>
    <p:sldId id="297" r:id="rId33"/>
    <p:sldId id="295" r:id="rId34"/>
    <p:sldId id="303" r:id="rId35"/>
    <p:sldId id="296" r:id="rId36"/>
    <p:sldId id="271" r:id="rId37"/>
    <p:sldId id="272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275FB-EF07-4FC5-8E53-9BC5B4BED39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3153B-C2A9-43EA-9295-329E649E4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0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153B-C2A9-43EA-9295-329E649E404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8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November 06,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November 06,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/>
              <a:t>TOWARDS</a:t>
            </a:r>
            <a:r>
              <a:rPr lang="en-US" sz="2800" dirty="0" smtClean="0"/>
              <a:t> A Finite model theory for higher-order program verification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590800"/>
          </a:xfrm>
        </p:spPr>
        <p:txBody>
          <a:bodyPr>
            <a:noAutofit/>
          </a:bodyPr>
          <a:lstStyle/>
          <a:p>
            <a:r>
              <a:rPr lang="en-US" dirty="0" smtClean="0"/>
              <a:t>Dimitrios Vytiniotis, Koen Claessen,</a:t>
            </a:r>
          </a:p>
          <a:p>
            <a:r>
              <a:rPr lang="en-US" dirty="0" smtClean="0"/>
              <a:t>Simon Peyton Jones, Dan Rosén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sz="2000" i="1" dirty="0" smtClean="0"/>
              <a:t>WG2.8 – Annapolis, MD, November 2012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5349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30378" r="11191" b="15795"/>
          <a:stretch/>
        </p:blipFill>
        <p:spPr bwMode="auto">
          <a:xfrm>
            <a:off x="394854" y="1447800"/>
            <a:ext cx="4862946" cy="521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257800" y="1378527"/>
            <a:ext cx="3429000" cy="1745673"/>
          </a:xfrm>
          <a:prstGeom prst="borderCallout1">
            <a:avLst>
              <a:gd name="adj1" fmla="val 54464"/>
              <a:gd name="adj2" fmla="val -3485"/>
              <a:gd name="adj3" fmla="val 100922"/>
              <a:gd name="adj4" fmla="val -45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Z3 </a:t>
            </a:r>
            <a:r>
              <a:rPr lang="en-US" dirty="0" smtClean="0">
                <a:solidFill>
                  <a:srgbClr val="FF0000"/>
                </a:solidFill>
              </a:rPr>
              <a:t>rocks</a:t>
            </a:r>
            <a:r>
              <a:rPr lang="en-US" dirty="0" smtClean="0"/>
              <a:t> for provable contracts!</a:t>
            </a:r>
          </a:p>
          <a:p>
            <a:endParaRPr lang="en-US" dirty="0"/>
          </a:p>
          <a:p>
            <a:r>
              <a:rPr lang="en-US" dirty="0" smtClean="0"/>
              <a:t>Disclaimer: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40-80 FOL axioms/problem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of fixpoint induction; not going to talk about it today</a:t>
            </a: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971800" y="1447800"/>
            <a:ext cx="762000" cy="48768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Here is what happens for </a:t>
            </a:r>
            <a:r>
              <a:rPr lang="en-US" dirty="0" err="1" smtClean="0"/>
              <a:t>unprovable</a:t>
            </a:r>
            <a:r>
              <a:rPr lang="en-US" dirty="0" smtClean="0"/>
              <a:t> properties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001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                                                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Paradox Equinox Z3      Vampire E-prover</a:t>
            </a:r>
            <a:endParaRPr lang="en-GB" sz="12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GB" sz="1200" dirty="0" err="1" smtClean="0">
                <a:latin typeface="Consolas" pitchFamily="49" charset="0"/>
                <a:cs typeface="Consolas" pitchFamily="49" charset="0"/>
              </a:rPr>
              <a:t>AnyMorphism.big_sat_app_any_morphism_fail_step</a:t>
            </a:r>
            <a:r>
              <a:rPr lang="en-GB" sz="12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Loop.sat_id_loop_pred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           P:0.00  X:0.01  Z:0.01  V:----  E:0.01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Loop.sat_id_recursive_true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      P:----  X:----  Z:----  V:----  E:0.01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PredLog.sat_concatMap_cf_missing_step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PredLog.sat_concatMap_retains_missing_step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PredLog.sat_flattenAnd_cf_missing_step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PredLog.sat_flattenAnd_retains_missing_step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Recursion.big_sat_exp_accum_cf_broken_step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Recursion.sat_exp_cf_broken_step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Recursion.sat_fac_cf_broken_step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Recursion.sat_mul_cf_broken_step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Recursion.sat_mult_cf_broken_step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Recursion.sat_qfac_cf_broken_step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Recursion.sat_rev_cf_broken_step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P:----  X:----  Z:----  V:----  E:----</a:t>
            </a:r>
          </a:p>
          <a:p>
            <a:r>
              <a:rPr lang="en-GB" sz="1200" dirty="0">
                <a:latin typeface="Consolas" pitchFamily="49" charset="0"/>
                <a:cs typeface="Consolas" pitchFamily="49" charset="0"/>
              </a:rPr>
              <a:t>Risers.big_sat_risersBy_nonEmpty_broken2_step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Risers.big_sat_risersBy_nonEmpty_broken_step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P:----  X:----  Z:----  V:----  E:----</a:t>
            </a:r>
          </a:p>
          <a:p>
            <a:r>
              <a:rPr lang="en-GB" sz="1200" dirty="0">
                <a:latin typeface="Consolas" pitchFamily="49" charset="0"/>
                <a:cs typeface="Consolas" pitchFamily="49" charset="0"/>
              </a:rPr>
              <a:t>Risers.sat_risers_broken2_step                      P:----  X:----  Z:----  V:----  E:----</a:t>
            </a:r>
          </a:p>
          <a:p>
            <a:r>
              <a:rPr lang="en-GB" sz="1200" dirty="0">
                <a:latin typeface="Consolas" pitchFamily="49" charset="0"/>
                <a:cs typeface="Consolas" pitchFamily="49" charset="0"/>
              </a:rPr>
              <a:t>Risers.sat_risers_broken3_step   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Risers.sat_risers_broken_step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Risers.sat_risers_missing_le_step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P:----  X:----  Z:----  V:----  E:----</a:t>
            </a:r>
          </a:p>
          <a:p>
            <a:r>
              <a:rPr lang="en-GB" sz="1200" dirty="0" err="1">
                <a:latin typeface="Consolas" pitchFamily="49" charset="0"/>
                <a:cs typeface="Consolas" pitchFamily="49" charset="0"/>
              </a:rPr>
              <a:t>Shrink.big_sat_shrink_lazy_step</a:t>
            </a:r>
            <a:r>
              <a:rPr lang="en-GB" sz="1200" dirty="0">
                <a:latin typeface="Consolas" pitchFamily="49" charset="0"/>
                <a:cs typeface="Consolas" pitchFamily="49" charset="0"/>
              </a:rPr>
              <a:t>                     P:----  X:----  Z:----  V:----  E:----</a:t>
            </a:r>
          </a:p>
          <a:p>
            <a:endParaRPr lang="en-GB" sz="12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2209800"/>
            <a:ext cx="5867400" cy="4114800"/>
            <a:chOff x="2438400" y="2209800"/>
            <a:chExt cx="5867400" cy="4114800"/>
          </a:xfrm>
        </p:grpSpPr>
        <p:sp>
          <p:nvSpPr>
            <p:cNvPr id="6" name="Oval 5"/>
            <p:cNvSpPr/>
            <p:nvPr/>
          </p:nvSpPr>
          <p:spPr>
            <a:xfrm>
              <a:off x="4343400" y="2209800"/>
              <a:ext cx="3962400" cy="4114800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2438400" y="2667000"/>
              <a:ext cx="1600200" cy="436418"/>
            </a:xfrm>
            <a:prstGeom prst="borderCallout1">
              <a:avLst>
                <a:gd name="adj1" fmla="val 47321"/>
                <a:gd name="adj2" fmla="val 100758"/>
                <a:gd name="adj3" fmla="val 138223"/>
                <a:gd name="adj4" fmla="val 145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dirty="0" smtClean="0"/>
                <a:t>Timeouts …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3581400"/>
              <a:ext cx="133231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>
                  <a:solidFill>
                    <a:schemeClr val="tx2"/>
                  </a:solidFill>
                  <a:sym typeface="Wingdings" pitchFamily="2" charset="2"/>
                </a:rPr>
                <a:t></a:t>
              </a:r>
              <a:endParaRPr lang="en-GB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4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reason: loss of finite models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90800"/>
                <a:ext cx="8229600" cy="91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any</a:t>
                </a:r>
                <a:r>
                  <a:rPr lang="en-US" dirty="0" smtClean="0"/>
                  <a:t>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GB" dirty="0" smtClean="0"/>
                  <a:t> and a program that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GB" dirty="0" smtClean="0"/>
                  <a:t> and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⊨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∉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90800"/>
                <a:ext cx="8229600" cy="914400"/>
              </a:xfrm>
              <a:blipFill rotWithShape="1">
                <a:blip r:embed="rId2"/>
                <a:stretch>
                  <a:fillRect l="-1111" t="-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876800" y="3657600"/>
            <a:ext cx="1066800" cy="457200"/>
            <a:chOff x="4876800" y="3657600"/>
            <a:chExt cx="1066800" cy="457200"/>
          </a:xfrm>
        </p:grpSpPr>
        <p:sp>
          <p:nvSpPr>
            <p:cNvPr id="4" name="Oval 3"/>
            <p:cNvSpPr/>
            <p:nvPr/>
          </p:nvSpPr>
          <p:spPr>
            <a:xfrm>
              <a:off x="4876800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029200" y="365760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Z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3657600"/>
                  <a:ext cx="9144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333"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50673" y="4648200"/>
            <a:ext cx="692727" cy="489466"/>
            <a:chOff x="3650673" y="4648200"/>
            <a:chExt cx="692727" cy="489466"/>
          </a:xfrm>
        </p:grpSpPr>
        <p:sp>
          <p:nvSpPr>
            <p:cNvPr id="6" name="Oval 5"/>
            <p:cNvSpPr/>
            <p:nvPr/>
          </p:nvSpPr>
          <p:spPr>
            <a:xfrm>
              <a:off x="4191000" y="4648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0673" y="4768334"/>
              <a:ext cx="692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S(Z)</a:t>
              </a:r>
              <a:endParaRPr lang="en-GB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3885941" y="4045527"/>
            <a:ext cx="1046277" cy="665018"/>
          </a:xfrm>
          <a:custGeom>
            <a:avLst/>
            <a:gdLst>
              <a:gd name="connsiteX0" fmla="*/ 1046277 w 1046277"/>
              <a:gd name="connsiteY0" fmla="*/ 0 h 665018"/>
              <a:gd name="connsiteX1" fmla="*/ 21041 w 1046277"/>
              <a:gd name="connsiteY1" fmla="*/ 249382 h 665018"/>
              <a:gd name="connsiteX2" fmla="*/ 353550 w 1046277"/>
              <a:gd name="connsiteY2" fmla="*/ 665018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277" h="665018">
                <a:moveTo>
                  <a:pt x="1046277" y="0"/>
                </a:moveTo>
                <a:cubicBezTo>
                  <a:pt x="591386" y="69273"/>
                  <a:pt x="136495" y="138546"/>
                  <a:pt x="21041" y="249382"/>
                </a:cubicBezTo>
                <a:cubicBezTo>
                  <a:pt x="-94413" y="360218"/>
                  <a:pt x="300441" y="618836"/>
                  <a:pt x="353550" y="665018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(1) =/=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53200" y="4844534"/>
            <a:ext cx="1447800" cy="369332"/>
            <a:chOff x="6553200" y="4844534"/>
            <a:chExt cx="144780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6781800" y="48445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S(S(Z))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4876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Freeform 12"/>
          <p:cNvSpPr/>
          <p:nvPr/>
        </p:nvSpPr>
        <p:spPr>
          <a:xfrm>
            <a:off x="4973782" y="4073237"/>
            <a:ext cx="1960418" cy="803563"/>
          </a:xfrm>
          <a:custGeom>
            <a:avLst/>
            <a:gdLst>
              <a:gd name="connsiteX0" fmla="*/ 0 w 709961"/>
              <a:gd name="connsiteY0" fmla="*/ 0 h 928255"/>
              <a:gd name="connsiteX1" fmla="*/ 665018 w 709961"/>
              <a:gd name="connsiteY1" fmla="*/ 595746 h 928255"/>
              <a:gd name="connsiteX2" fmla="*/ 595745 w 709961"/>
              <a:gd name="connsiteY2" fmla="*/ 928255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961" h="928255">
                <a:moveTo>
                  <a:pt x="0" y="0"/>
                </a:moveTo>
                <a:cubicBezTo>
                  <a:pt x="282863" y="220518"/>
                  <a:pt x="565727" y="441037"/>
                  <a:pt x="665018" y="595746"/>
                </a:cubicBezTo>
                <a:cubicBezTo>
                  <a:pt x="764309" y="750455"/>
                  <a:pt x="680027" y="839355"/>
                  <a:pt x="595745" y="928255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(1) =/=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9600" y="1607127"/>
                <a:ext cx="2971800" cy="831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0" dirty="0" smtClean="0"/>
                  <a:t>(1)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. </m:t>
                    </m:r>
                    <m:r>
                      <a:rPr lang="en-US" sz="20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</a:rPr>
                      <m:t>𝑍</m:t>
                    </m:r>
                  </m:oMath>
                </a14:m>
                <a:endParaRPr lang="en-GB" sz="2000" dirty="0" smtClean="0"/>
              </a:p>
              <a:p>
                <a:r>
                  <a:rPr lang="en-US" sz="2000" b="0" dirty="0" smtClean="0"/>
                  <a:t>(2)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. </m:t>
                    </m:r>
                    <m:r>
                      <a:rPr lang="en-US" sz="2000" b="0" i="1" smtClean="0">
                        <a:latin typeface="Cambria Math"/>
                      </a:rPr>
                      <m:t>𝑠𝑒𝑙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7127"/>
                <a:ext cx="2971800" cy="831273"/>
              </a:xfrm>
              <a:prstGeom prst="rect">
                <a:avLst/>
              </a:prstGeom>
              <a:blipFill rotWithShape="1">
                <a:blip r:embed="rId4"/>
                <a:stretch>
                  <a:fillRect l="-1626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4350327" y="4752109"/>
            <a:ext cx="2244437" cy="623485"/>
          </a:xfrm>
          <a:custGeom>
            <a:avLst/>
            <a:gdLst>
              <a:gd name="connsiteX0" fmla="*/ 0 w 2244437"/>
              <a:gd name="connsiteY0" fmla="*/ 0 h 623485"/>
              <a:gd name="connsiteX1" fmla="*/ 651164 w 2244437"/>
              <a:gd name="connsiteY1" fmla="*/ 623455 h 623485"/>
              <a:gd name="connsiteX2" fmla="*/ 1357746 w 2244437"/>
              <a:gd name="connsiteY2" fmla="*/ 27709 h 623485"/>
              <a:gd name="connsiteX3" fmla="*/ 2244437 w 2244437"/>
              <a:gd name="connsiteY3" fmla="*/ 180109 h 62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437" h="623485">
                <a:moveTo>
                  <a:pt x="0" y="0"/>
                </a:moveTo>
                <a:cubicBezTo>
                  <a:pt x="212436" y="309418"/>
                  <a:pt x="424873" y="618837"/>
                  <a:pt x="651164" y="623455"/>
                </a:cubicBezTo>
                <a:cubicBezTo>
                  <a:pt x="877455" y="628073"/>
                  <a:pt x="1092201" y="101600"/>
                  <a:pt x="1357746" y="27709"/>
                </a:cubicBezTo>
                <a:cubicBezTo>
                  <a:pt x="1623291" y="-46182"/>
                  <a:pt x="1933864" y="66963"/>
                  <a:pt x="2244437" y="180109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(2) =/=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5309515"/>
            <a:ext cx="139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etc.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685050" y="5747542"/>
            <a:ext cx="4800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must be </a:t>
            </a:r>
            <a:r>
              <a:rPr lang="en-US" dirty="0" smtClean="0">
                <a:solidFill>
                  <a:schemeClr val="tx2"/>
                </a:solidFill>
              </a:rPr>
              <a:t>an infinite</a:t>
            </a:r>
            <a:r>
              <a:rPr lang="en-US" dirty="0" smtClean="0"/>
              <a:t> number of </a:t>
            </a:r>
          </a:p>
          <a:p>
            <a:pPr algn="ctr"/>
            <a:r>
              <a:rPr lang="en-US" dirty="0" smtClean="0"/>
              <a:t>elements in the model: Z, S(Z), S(S(Z)),…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2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finite models is bad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Theorem prover loops </a:t>
            </a:r>
            <a:r>
              <a:rPr lang="en-US" dirty="0" smtClean="0">
                <a:solidFill>
                  <a:schemeClr val="tx2"/>
                </a:solidFill>
              </a:rPr>
              <a:t>trying to construct an infinite model</a:t>
            </a:r>
          </a:p>
          <a:p>
            <a:endParaRPr lang="en-US" dirty="0" smtClean="0"/>
          </a:p>
          <a:p>
            <a:r>
              <a:rPr lang="en-US" dirty="0" smtClean="0"/>
              <a:t>User </a:t>
            </a:r>
            <a:r>
              <a:rPr lang="en-US" dirty="0" smtClean="0">
                <a:solidFill>
                  <a:schemeClr val="tx2"/>
                </a:solidFill>
              </a:rPr>
              <a:t>never gets to see a counterexample</a:t>
            </a:r>
            <a:r>
              <a:rPr lang="en-US" dirty="0" smtClean="0"/>
              <a:t> – be it a real counterexample or a result of incompleteness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Even if the counterexample is dead-simple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4114800"/>
            <a:ext cx="6324600" cy="1752600"/>
            <a:chOff x="1295400" y="4114800"/>
            <a:chExt cx="6324600" cy="1752600"/>
          </a:xfrm>
        </p:grpSpPr>
        <p:sp>
          <p:nvSpPr>
            <p:cNvPr id="14" name="Rectangle 13"/>
            <p:cNvSpPr/>
            <p:nvPr/>
          </p:nvSpPr>
          <p:spPr>
            <a:xfrm>
              <a:off x="1295400" y="4114800"/>
              <a:ext cx="4267200" cy="17526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length [] = Z</a:t>
              </a:r>
            </a:p>
            <a:p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length (</a:t>
              </a:r>
              <a:r>
                <a:rPr lang="en-GB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x:xs</a:t>
              </a:r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) = S (length </a:t>
              </a:r>
              <a:r>
                <a:rPr lang="en-GB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xs</a:t>
              </a:r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r>
                <a:rPr lang="en-GB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isZero</a:t>
              </a:r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Z = True</a:t>
              </a:r>
            </a:p>
            <a:p>
              <a:r>
                <a:rPr lang="en-GB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isZero</a:t>
              </a:r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_ = </a:t>
              </a:r>
              <a:r>
                <a:rPr lang="en-GB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False</a:t>
              </a:r>
            </a:p>
            <a:p>
              <a:endParaRPr lang="en-GB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n-GB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length </a:t>
              </a:r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∈ CF → {x | </a:t>
              </a:r>
              <a:r>
                <a:rPr lang="en-GB" dirty="0" err="1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isZero</a:t>
              </a:r>
              <a:r>
                <a: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x}</a:t>
              </a:r>
            </a:p>
          </p:txBody>
        </p:sp>
        <p:sp>
          <p:nvSpPr>
            <p:cNvPr id="16" name="Cloud Callout 15"/>
            <p:cNvSpPr/>
            <p:nvPr/>
          </p:nvSpPr>
          <p:spPr>
            <a:xfrm>
              <a:off x="5410200" y="4343400"/>
              <a:ext cx="2209800" cy="990600"/>
            </a:xfrm>
            <a:prstGeom prst="cloudCallout">
              <a:avLst>
                <a:gd name="adj1" fmla="val -64178"/>
                <a:gd name="adj2" fmla="val 63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[Z] … duh!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4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(fine) ways out of this situation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3733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Roll-your-own </a:t>
            </a:r>
          </a:p>
          <a:p>
            <a:pPr algn="ctr"/>
            <a:r>
              <a:rPr lang="en-US" sz="2800" dirty="0" smtClean="0"/>
              <a:t>decision procedures</a:t>
            </a:r>
          </a:p>
          <a:p>
            <a:pPr algn="ctr"/>
            <a:r>
              <a:rPr lang="en-US" sz="2800" dirty="0" smtClean="0"/>
              <a:t>(e.g. Leon)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4876800" y="4038600"/>
            <a:ext cx="3505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Modify translation </a:t>
            </a:r>
          </a:p>
          <a:p>
            <a:pPr algn="ctr"/>
            <a:r>
              <a:rPr lang="en-US" sz="2800" dirty="0" smtClean="0"/>
              <a:t>to FOL (e.g. Nitpick)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37650" y="5221069"/>
            <a:ext cx="29443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choice: let’s try to </a:t>
            </a:r>
            <a:br>
              <a:rPr lang="en-US" dirty="0" smtClean="0"/>
            </a:br>
            <a:r>
              <a:rPr lang="en-US" dirty="0" smtClean="0"/>
              <a:t>re-use existing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3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modified translation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Sound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𝑈𝑁𝑆𝐴𝑇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𝑑𝑒𝑓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∉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GB" dirty="0" smtClean="0"/>
                  <a:t>		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𝑈𝑁𝑆𝐴𝑇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𝑑𝑒𝑓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endParaRPr lang="en-GB" dirty="0" smtClean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US" dirty="0" smtClean="0"/>
                  <a:t>Has 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finite model </a:t>
                </a:r>
                <a:r>
                  <a:rPr lang="en-US" dirty="0" smtClean="0"/>
                  <a:t>property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		</a:t>
                </a:r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⟧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</a:t>
                </a:r>
                <a:r>
                  <a:rPr lang="en-US" smtClean="0">
                    <a:solidFill>
                      <a:schemeClr val="tx2"/>
                    </a:solidFill>
                  </a:rPr>
                  <a:t>or weaker) </a:t>
                </a:r>
                <a:r>
                  <a:rPr lang="en-US" smtClean="0"/>
                  <a:t>then </a:t>
                </a:r>
                <a:r>
                  <a:rPr lang="en-US" dirty="0" smtClean="0"/>
                  <a:t>there exists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finite</a:t>
                </a:r>
                <a:r>
                  <a:rPr lang="en-US" dirty="0" smtClean="0"/>
                  <a:t> M, 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⊨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∉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Complete</a:t>
                </a:r>
                <a:r>
                  <a:rPr lang="en-US" dirty="0" smtClean="0"/>
                  <a:t> (i.e. doesn’t introduce more fake counterexamples)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𝑈𝑁𝑆𝐴𝑇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𝑑𝑒𝑓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∧(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GB" dirty="0" smtClean="0"/>
                  <a:t>			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𝑈𝑁𝑆𝐴𝑇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𝑑𝑒𝑓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∉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25" r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6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971800"/>
                <a:ext cx="8229600" cy="990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The quest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GB" dirty="0" smtClean="0"/>
                  <a:t> …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971800"/>
                <a:ext cx="8229600" cy="990600"/>
              </a:xfrm>
              <a:blipFill rotWithShape="1">
                <a:blip r:embed="rId2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a counterexample?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44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Assume: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∉</m:t>
                    </m:r>
                    <m:d>
                      <m:dPr>
                        <m:begChr m:val="⟦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⟧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By adequacy: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⇓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⇓</m:t>
                    </m:r>
                    <m:r>
                      <a:rPr lang="en-US" b="0" i="1" smtClean="0">
                        <a:latin typeface="Cambria Math"/>
                      </a:rPr>
                      <m:t>𝐹𝑎𝑙𝑠𝑒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447800"/>
              </a:xfrm>
              <a:blipFill rotWithShape="1">
                <a:blip r:embed="rId2"/>
                <a:stretch>
                  <a:fillRect l="-1111" t="-2954" b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362200" y="2286000"/>
            <a:ext cx="4800600" cy="2209800"/>
            <a:chOff x="2362200" y="2362200"/>
            <a:chExt cx="4800600" cy="2209800"/>
          </a:xfrm>
        </p:grpSpPr>
        <p:sp>
          <p:nvSpPr>
            <p:cNvPr id="4" name="Line Callout 1 3"/>
            <p:cNvSpPr/>
            <p:nvPr/>
          </p:nvSpPr>
          <p:spPr>
            <a:xfrm>
              <a:off x="4800600" y="3733800"/>
              <a:ext cx="2362200" cy="838200"/>
            </a:xfrm>
            <a:prstGeom prst="borderCallout1">
              <a:avLst>
                <a:gd name="adj1" fmla="val 18750"/>
                <a:gd name="adj2" fmla="val -8333"/>
                <a:gd name="adj3" fmla="val -74380"/>
                <a:gd name="adj4" fmla="val -354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bunch of </a:t>
              </a:r>
              <a:r>
                <a:rPr lang="en-US" dirty="0" smtClean="0">
                  <a:solidFill>
                    <a:schemeClr val="tx2"/>
                  </a:solidFill>
                </a:rPr>
                <a:t>finite</a:t>
              </a:r>
              <a:r>
                <a:rPr lang="en-US" dirty="0" smtClean="0"/>
                <a:t> evaluation traces!</a:t>
              </a:r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362200" y="2362200"/>
              <a:ext cx="3200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4953000"/>
            <a:ext cx="7924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 intuition: try to capture “minimal core” of the terms and function behaviors that are involved in a counterexample trace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23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 term </a:t>
            </a:r>
            <a:r>
              <a:rPr lang="en-US" b="1" i="1" dirty="0" smtClean="0"/>
              <a:t>does not</a:t>
            </a:r>
            <a:r>
              <a:rPr lang="en-US" dirty="0" smtClean="0"/>
              <a:t> satisfy its spec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33600"/>
                <a:ext cx="8229600" cy="1600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       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      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𝑢𝑛𝑟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…</a:t>
                </a:r>
                <a:endParaRPr lang="en-US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…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33600"/>
                <a:ext cx="8229600" cy="1600200"/>
              </a:xfrm>
              <a:blipFill rotWithShape="1">
                <a:blip r:embed="rId2"/>
                <a:stretch>
                  <a:fillRect t="-4563" b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0850" y="1759343"/>
            <a:ext cx="15727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Previously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95745" y="4272125"/>
                <a:ext cx="8229600" cy="19000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	  ≙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…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𝑚𝑖𝑛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𝑚𝑖𝑛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𝑢𝑛𝑟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…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…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4272125"/>
                <a:ext cx="8229600" cy="1900075"/>
              </a:xfrm>
              <a:prstGeom prst="rect">
                <a:avLst/>
              </a:prstGeom>
              <a:blipFill rotWithShape="1">
                <a:blip r:embed="rId3"/>
                <a:stretch>
                  <a:fillRect t="-3846" b="-4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3897868"/>
            <a:ext cx="2299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Modified translation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8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42672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length </a:t>
            </a:r>
            <a:r>
              <a:rPr lang="en-GB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∈ CF → {x | </a:t>
            </a:r>
            <a:r>
              <a:rPr lang="en-GB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isZero</a:t>
            </a:r>
            <a:r>
              <a:rPr lang="en-GB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x}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818" y="2362200"/>
                <a:ext cx="2819400" cy="95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Counterexample: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𝑙𝑒𝑛𝑔𝑡h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⇓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𝑖𝑠𝑍𝑒𝑟𝑜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⇓</m:t>
                    </m:r>
                    <m:r>
                      <a:rPr lang="en-US" b="0" i="1" smtClean="0">
                        <a:latin typeface="Cambria Math"/>
                      </a:rPr>
                      <m:t>𝐹𝑎𝑙𝑠𝑒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" y="2362200"/>
                <a:ext cx="2819400" cy="958980"/>
              </a:xfrm>
              <a:prstGeom prst="rect">
                <a:avLst/>
              </a:prstGeom>
              <a:blipFill rotWithShape="1">
                <a:blip r:embed="rId2"/>
                <a:stretch>
                  <a:fillRect l="-1948" t="-3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" y="3886200"/>
                <a:ext cx="7620000" cy="2209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Ask for a model of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𝒎𝒊𝒏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𝒍𝒆𝒏𝒈𝒕𝒉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𝒎𝒊𝒏</m:t>
                      </m:r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𝒊𝒔𝒁𝒆𝒓𝒐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𝒍𝒆𝒏𝒈𝒕𝒉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</m:oMath>
                  </m:oMathPara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𝑙𝑒𝑛𝑔𝑡h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𝑢𝑛𝑟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𝑖𝑠𝑍𝑒𝑟𝑜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𝑙𝑒𝑛𝑔𝑡h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𝑇𝑟𝑢𝑒</m:t>
                      </m:r>
                    </m:oMath>
                  </m:oMathPara>
                </a14:m>
                <a:endParaRPr lang="en-GB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6200"/>
                <a:ext cx="7620000" cy="2209800"/>
              </a:xfrm>
              <a:prstGeom prst="rect">
                <a:avLst/>
              </a:prstGeo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05200" y="2514600"/>
            <a:ext cx="442652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intuition: </a:t>
            </a:r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ny</a:t>
            </a:r>
            <a:r>
              <a:rPr lang="en-US" sz="2400" dirty="0" smtClean="0"/>
              <a:t> counter-trace </a:t>
            </a:r>
            <a:r>
              <a:rPr lang="en-US" sz="2400" dirty="0" smtClean="0">
                <a:solidFill>
                  <a:schemeClr val="tx2"/>
                </a:solidFill>
              </a:rPr>
              <a:t>must</a:t>
            </a:r>
            <a:r>
              <a:rPr lang="en-US" sz="2400" dirty="0" smtClean="0"/>
              <a:t> contain terms: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length x </a:t>
            </a:r>
            <a:endParaRPr lang="en-US" sz="2400" dirty="0"/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isZero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(length x)</a:t>
            </a:r>
            <a:endParaRPr lang="en-GB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05400" y="1219200"/>
            <a:ext cx="3886200" cy="4452610"/>
            <a:chOff x="5105400" y="1381780"/>
            <a:chExt cx="3886200" cy="445261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381780"/>
              <a:ext cx="3886200" cy="4409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151003" y="5465058"/>
              <a:ext cx="180942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POPL 2013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problem: verify Haskell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85" y="1600200"/>
            <a:ext cx="4777116" cy="114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Automatic</a:t>
            </a:r>
            <a:r>
              <a:rPr lang="en-US" dirty="0" smtClean="0"/>
              <a:t> verification of  </a:t>
            </a:r>
            <a:r>
              <a:rPr lang="en-US" b="1" dirty="0" smtClean="0"/>
              <a:t>easy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properties, but </a:t>
            </a:r>
            <a:r>
              <a:rPr lang="en-US" b="1" dirty="0" smtClean="0"/>
              <a:t>many</a:t>
            </a:r>
            <a:r>
              <a:rPr lang="en-US" dirty="0" smtClean="0"/>
              <a:t> of those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28599" y="2819400"/>
            <a:ext cx="4724401" cy="2590800"/>
            <a:chOff x="228599" y="2438401"/>
            <a:chExt cx="4724401" cy="2590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85" y="2438401"/>
              <a:ext cx="4472315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391895">
              <a:off x="228599" y="2651835"/>
              <a:ext cx="307148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D.V. @ last WG 2.8 meeting  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0" y="5410200"/>
            <a:ext cx="5983288" cy="1219200"/>
            <a:chOff x="381000" y="5410200"/>
            <a:chExt cx="5983288" cy="1219200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5410200"/>
              <a:ext cx="5983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nsolas" pitchFamily="49" charset="0"/>
                  <a:cs typeface="Consolas" pitchFamily="49" charset="0"/>
                </a:rPr>
                <a:t>www.github.com/danr/contracts</a:t>
              </a:r>
              <a:endParaRPr lang="en-GB" sz="28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5983069"/>
              <a:ext cx="3733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Tool works on subset of Haskell,</a:t>
              </a:r>
            </a:p>
            <a:p>
              <a:r>
                <a:rPr lang="en-US" dirty="0" smtClean="0"/>
                <a:t>uses GHC as frontend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695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min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If a strict function application is in a trace, then so must be its argument! 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 rot="10800000">
            <a:off x="2133600" y="4177144"/>
            <a:ext cx="400050" cy="17664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4724400"/>
                <a:ext cx="1143000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Theory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𝑑𝑒𝑓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24400"/>
                <a:ext cx="1143000" cy="691408"/>
              </a:xfrm>
              <a:prstGeom prst="rect">
                <a:avLst/>
              </a:prstGeom>
              <a:blipFill rotWithShape="1">
                <a:blip r:embed="rId2"/>
                <a:stretch>
                  <a:fillRect l="-4255" t="-4425" b="-5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71601" y="2573482"/>
            <a:ext cx="2743199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head (Cons x 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= x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ead _ =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43200" y="3810000"/>
                <a:ext cx="5922817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𝒎𝒊𝒏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𝒉𝒆𝒂𝒅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𝒎𝒊𝒏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en-US" b="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∧</a:t>
                </a:r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𝐶𝑜𝑛𝑠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h𝑒𝑎𝑑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∧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𝑁𝑖𝑙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h𝑒𝑎𝑑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𝑏𝑎𝑑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</a:endParaRPr>
              </a:p>
              <a:p>
                <a:r>
                  <a:rPr lang="en-US" b="0" i="1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∧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𝑏𝑎𝑑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h𝑒𝑎𝑑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𝑏𝑎𝑑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∧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𝑏𝑎𝑑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𝑁𝑖𝑙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en-US" b="0" i="1" dirty="0" smtClean="0">
                    <a:solidFill>
                      <a:schemeClr val="tx1"/>
                    </a:solidFill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𝐶𝑜𝑛𝑠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𝑠𝑒𝑙𝐶𝑜𝑛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𝑠𝑒𝑙𝐶𝑜𝑛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en-US" b="0" i="1" dirty="0" smtClean="0">
                    <a:solidFill>
                      <a:schemeClr val="tx1"/>
                    </a:solidFill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h𝑒𝑎𝑑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810000"/>
                <a:ext cx="5922817" cy="2362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2840183" y="3467100"/>
            <a:ext cx="2286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requirement for completeness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Goal: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𝑈𝑁𝑆𝐴𝑇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𝑑𝑒𝑓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∧(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})</m:t>
                        </m: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GB" dirty="0"/>
                  <a:t>i</a:t>
                </a:r>
                <a:r>
                  <a:rPr lang="en-GB" dirty="0" smtClean="0"/>
                  <a:t>mplies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𝑈𝑁𝑆𝐴𝑇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𝑑𝑒𝑓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∉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Amounts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𝑢𝑛𝑟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∨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={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𝑢𝑛𝑟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𝑇𝑟𝑢𝑒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mplies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⊢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𝒎𝒊𝒏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</m:d>
                        </m:e>
                      </m:func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𝒎𝒊𝒏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:r>
                  <a:rPr lang="en-US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𝑇𝑟𝑢𝑒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Completeness guides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GB" dirty="0" smtClean="0"/>
                  <a:t> design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Lemma A: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𝒎𝒊𝒏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143000"/>
              </a:xfrm>
              <a:blipFill rotWithShape="1">
                <a:blip r:embed="rId3"/>
                <a:stretch>
                  <a:fillRect l="-1111" t="-3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2710796"/>
            <a:ext cx="441960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Proof theoretically </a:t>
            </a:r>
            <a:r>
              <a:rPr lang="en-US" sz="2000" b="1" dirty="0" smtClean="0">
                <a:solidFill>
                  <a:schemeClr val="tx2"/>
                </a:solidFill>
                <a:sym typeface="Wingdings" pitchFamily="2" charset="2"/>
              </a:rPr>
              <a:t></a:t>
            </a: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Model theoretically </a:t>
            </a:r>
            <a:r>
              <a:rPr lang="en-US" sz="2000" b="1" dirty="0" smtClean="0">
                <a:solidFill>
                  <a:schemeClr val="tx2"/>
                </a:solidFill>
                <a:sym typeface="Wingdings" pitchFamily="2" charset="2"/>
              </a:rPr>
              <a:t></a:t>
            </a: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By adequacy and induction on the evaluation of “e”! </a:t>
            </a:r>
            <a:r>
              <a:rPr lang="en-US" sz="2000" b="1" dirty="0" smtClean="0">
                <a:solidFill>
                  <a:srgbClr val="00B050"/>
                </a:solidFill>
                <a:sym typeface="Wingdings" pitchFamily="2" charset="2"/>
              </a:rPr>
              <a:t> </a:t>
            </a:r>
            <a:endParaRPr lang="en-US" sz="20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5400" y="2710796"/>
                <a:ext cx="3276600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More interestingly, it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tells us how to modify</a:t>
                </a:r>
                <a:r>
                  <a:rPr lang="en-US" sz="2000" dirty="0" smtClean="0"/>
                  <a:t> theory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10796"/>
                <a:ext cx="32766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048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81000" y="3810000"/>
            <a:ext cx="8229600" cy="2676404"/>
            <a:chOff x="381000" y="3810000"/>
            <a:chExt cx="8229600" cy="2676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81000" y="5257800"/>
                  <a:ext cx="7696201" cy="12286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𝐶𝑜𝑛𝑠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𝑁𝑖𝑙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𝑏𝑎𝑑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𝑢𝑛𝑟</m:t>
                        </m:r>
                      </m:oMath>
                    </m:oMathPara>
                  </a14:m>
                  <a:endParaRPr lang="en-US" sz="2000" b="0" i="1" dirty="0" smtClean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𝑪𝒐𝒏𝒔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𝒙𝒔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𝑠𝑒𝑙𝐶𝑜𝑛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𝐶𝑜𝑛𝑠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𝑥𝑠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𝑪𝒐𝒏𝒔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𝒙𝒔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𝑠𝑒𝑙𝐶𝑜𝑛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𝐶𝑜𝑛𝑠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𝑥𝑠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𝑥𝑠</m:t>
                        </m:r>
                      </m:oMath>
                    </m:oMathPara>
                  </a14:m>
                  <a:endParaRPr lang="en-US" sz="2000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257800"/>
                  <a:ext cx="7696201" cy="122860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5105400" y="3810000"/>
              <a:ext cx="3505200" cy="838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d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ata List a 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= Cons a (List a)| Nil  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257800" y="4724400"/>
              <a:ext cx="228600" cy="4856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131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Provable bottoms and completeness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/>
                  <a:t>Lemma B:</a:t>
                </a: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𝑢𝑛𝑟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⊢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𝒎𝒊𝒏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𝑢𝑛𝑟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1111" t="-3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2710796"/>
            <a:ext cx="4419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adequacy + induction trick </a:t>
            </a:r>
            <a:r>
              <a:rPr lang="en-US" sz="2000" b="1" i="1" dirty="0" smtClean="0">
                <a:solidFill>
                  <a:schemeClr val="tx2"/>
                </a:solidFill>
              </a:rPr>
              <a:t>does not work</a:t>
            </a:r>
            <a:r>
              <a:rPr lang="en-US" sz="2000" dirty="0" smtClean="0"/>
              <a:t> any more! No finite number of steps until non-termination </a:t>
            </a:r>
            <a:r>
              <a:rPr lang="en-US" sz="2000" dirty="0" smtClean="0">
                <a:sym typeface="Wingdings" pitchFamily="2" charset="2"/>
              </a:rPr>
              <a:t> 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3400" y="3886200"/>
                <a:ext cx="6477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/>
                  <a:t>Fortunately: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⇑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 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𝑢𝑛𝑟</m:t>
                    </m:r>
                  </m:oMath>
                </a14:m>
                <a:r>
                  <a:rPr lang="en-US" dirty="0" smtClean="0"/>
                  <a:t> has a model but so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 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𝑏𝑎𝑑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86200"/>
                <a:ext cx="64770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1224" t="-5882" b="-7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5080337"/>
                <a:ext cx="7848600" cy="101566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 simple words, if we ever </a:t>
                </a:r>
                <a:r>
                  <a:rPr lang="en-US" sz="2000" b="1" i="1" dirty="0" smtClean="0">
                    <a:solidFill>
                      <a:schemeClr val="tx2"/>
                    </a:solidFill>
                  </a:rPr>
                  <a:t>prove</a:t>
                </a:r>
                <a:r>
                  <a:rPr lang="en-US" sz="2000" dirty="0" smtClean="0"/>
                  <a:t>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𝑒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𝑢𝑛𝑟</m:t>
                    </m:r>
                  </m:oMath>
                </a14:m>
                <a:r>
                  <a:rPr lang="en-US" sz="2000" dirty="0" smtClean="0"/>
                  <a:t> it must be the case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000" dirty="0" smtClean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2000" dirty="0" smtClean="0">
                    <a:cs typeface="Consolas" pitchFamily="49" charset="0"/>
                  </a:rPr>
                  <a:t>just gets “stuck” after a finite number of steps, not that it diverges! So, the same technique as Lemma A can prove Lemma B!</a:t>
                </a:r>
                <a:endParaRPr lang="en-US" sz="2000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080337"/>
                <a:ext cx="784860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855" t="-2395" r="-699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Callout 8"/>
          <p:cNvSpPr/>
          <p:nvPr/>
        </p:nvSpPr>
        <p:spPr>
          <a:xfrm>
            <a:off x="6629400" y="3200400"/>
            <a:ext cx="2133600" cy="972373"/>
          </a:xfrm>
          <a:prstGeom prst="cloudCallout">
            <a:avLst>
              <a:gd name="adj1" fmla="val -39015"/>
              <a:gd name="adj2" fmla="val 76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 x = f (S 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7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models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352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a counter-trace, need to construct finite model: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⊨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∧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bSup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⊨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𝑙𝑒𝑛𝑔𝑡h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/>
                          <a:ea typeface="Cambria Math"/>
                        </a:rPr>
                        <m:t>∧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𝑖𝑠𝑍𝑒𝑟𝑜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𝑙𝑒𝑛𝑔𝑡h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⊨</m:t>
                      </m:r>
                      <m:r>
                        <a:rPr lang="en-US" sz="2800" b="0" i="1" smtClean="0">
                          <a:latin typeface="Cambria Math"/>
                        </a:rPr>
                        <m:t>𝑙𝑒𝑛𝑔𝑡h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≠</m:t>
                      </m:r>
                      <m:r>
                        <a:rPr lang="en-US" sz="2800" b="0" i="1" smtClean="0">
                          <a:latin typeface="Cambria Math"/>
                        </a:rPr>
                        <m:t>𝑢𝑛𝑟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𝑖𝑠𝑍𝑒𝑟𝑜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𝑙𝑒𝑛𝑔𝑡h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𝑇𝑟𝑢𝑒</m:t>
                      </m:r>
                    </m:oMath>
                  </m:oMathPara>
                </a14:m>
                <a:endParaRPr lang="en-GB" sz="28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352800"/>
              </a:xfrm>
              <a:blipFill rotWithShape="1">
                <a:blip r:embed="rId2"/>
                <a:stretch>
                  <a:fillRect l="-1111" t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finite models from traces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050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𝑙𝑒𝑛𝑔𝑡h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⇓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𝑙𝑒𝑛𝑔𝑡h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⇓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𝑖𝑠𝑍𝑒𝑟𝑜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⇓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𝐹𝑎𝑙𝑠𝑒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𝑖𝑠𝑍𝑒𝑟𝑜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𝑙𝑒𝑛𝑔𝑡h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𝐹𝑎𝑙𝑠𝑒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05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21380" y="1766500"/>
            <a:ext cx="47798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$3</a:t>
            </a:r>
            <a:endParaRPr lang="en-GB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2438400"/>
            <a:ext cx="50222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$2</a:t>
            </a:r>
            <a:endParaRPr lang="en-GB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124200"/>
            <a:ext cx="3810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$1</a:t>
            </a:r>
            <a:endParaRPr lang="en-GB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1905000"/>
            <a:ext cx="42256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$1</a:t>
            </a:r>
            <a:endParaRPr lang="en-GB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5500" y="1752554"/>
            <a:ext cx="60613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$4</a:t>
            </a:r>
            <a:endParaRPr lang="en-GB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4300" y="1752553"/>
            <a:ext cx="4953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nsolas" pitchFamily="49" charset="0"/>
                <a:cs typeface="Consolas" pitchFamily="49" charset="0"/>
              </a:rPr>
              <a:t>$5</a:t>
            </a:r>
            <a:endParaRPr lang="en-GB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999" y="3657600"/>
            <a:ext cx="3048001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isZero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($2)  = $1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ength($4)  = $2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Cons($6,$5) = $4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Nil         = $5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Z           = $3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f($3)       = $6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S($3)       = $2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MIN={$1,$2,$3,$4,$5}</a:t>
            </a:r>
            <a:endParaRPr lang="en-GB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8" y="3657600"/>
            <a:ext cx="4648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Construction idea (roughly):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Take </a:t>
            </a:r>
            <a:r>
              <a:rPr lang="en-US" sz="2000" dirty="0"/>
              <a:t>all terms that were evaluated (</a:t>
            </a:r>
            <a:r>
              <a:rPr lang="en-US" sz="2000" dirty="0">
                <a:solidFill>
                  <a:schemeClr val="tx2"/>
                </a:solidFill>
              </a:rPr>
              <a:t>finite</a:t>
            </a:r>
            <a:r>
              <a:rPr lang="en-US" sz="2000" dirty="0"/>
              <a:t>) in </a:t>
            </a:r>
            <a:r>
              <a:rPr lang="el-GR" sz="2000" dirty="0"/>
              <a:t>β-</a:t>
            </a:r>
            <a:r>
              <a:rPr lang="en-US" sz="2000" dirty="0"/>
              <a:t>equivalence classes to be in min</a:t>
            </a:r>
            <a:r>
              <a:rPr lang="en-US" sz="2000" dirty="0" smtClean="0"/>
              <a:t>()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Take </a:t>
            </a:r>
            <a:r>
              <a:rPr lang="en-US" sz="2000" dirty="0"/>
              <a:t>all </a:t>
            </a:r>
            <a:r>
              <a:rPr lang="en-US" sz="2000" dirty="0" smtClean="0"/>
              <a:t>terms </a:t>
            </a:r>
            <a:r>
              <a:rPr lang="en-US" sz="2000" dirty="0"/>
              <a:t>that were not equivalent to a term in the first group (</a:t>
            </a:r>
            <a:r>
              <a:rPr lang="en-US" sz="2000" dirty="0">
                <a:solidFill>
                  <a:schemeClr val="tx2"/>
                </a:solidFill>
              </a:rPr>
              <a:t>also finite</a:t>
            </a:r>
            <a:r>
              <a:rPr lang="en-US" sz="2000" dirty="0"/>
              <a:t>) in </a:t>
            </a:r>
            <a:r>
              <a:rPr lang="el-GR" sz="2000" dirty="0"/>
              <a:t>β-</a:t>
            </a:r>
            <a:r>
              <a:rPr lang="en-US" sz="2000" dirty="0"/>
              <a:t>equivalence </a:t>
            </a:r>
            <a:r>
              <a:rPr lang="en-US" sz="2000" dirty="0" smtClean="0"/>
              <a:t>classes.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Add </a:t>
            </a:r>
            <a:r>
              <a:rPr lang="en-US" sz="2000" dirty="0"/>
              <a:t>appropriate function tables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766453"/>
            <a:ext cx="49530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$6</a:t>
            </a:r>
            <a:endParaRPr lang="en-GB" sz="12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rrow contracts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d>
                  </m:oMath>
                </a14:m>
                <a:r>
                  <a:rPr lang="en-GB" dirty="0" smtClean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∉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So is there a (finite) model for: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∈{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828800"/>
              </a:xfrm>
              <a:blipFill rotWithShape="1">
                <a:blip r:embed="rId2"/>
                <a:stretch>
                  <a:fillRect l="-1111" t="-2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438400" y="3352800"/>
            <a:ext cx="3276600" cy="1586345"/>
            <a:chOff x="2438400" y="3352800"/>
            <a:chExt cx="3276600" cy="1586345"/>
          </a:xfrm>
        </p:grpSpPr>
        <p:sp>
          <p:nvSpPr>
            <p:cNvPr id="5" name="Rectangle 4"/>
            <p:cNvSpPr/>
            <p:nvPr/>
          </p:nvSpPr>
          <p:spPr>
            <a:xfrm>
              <a:off x="3505200" y="4253345"/>
              <a:ext cx="1371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These 2 are fine!</a:t>
              </a:r>
              <a:endParaRPr lang="en-GB" dirty="0"/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H="1" flipV="1">
              <a:off x="2438400" y="3352800"/>
              <a:ext cx="1752600" cy="900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191000" y="3352800"/>
              <a:ext cx="1524000" cy="900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191000" y="3352800"/>
            <a:ext cx="4038600" cy="2057400"/>
            <a:chOff x="4191000" y="3352800"/>
            <a:chExt cx="4038600" cy="2057400"/>
          </a:xfrm>
        </p:grpSpPr>
        <p:sp>
          <p:nvSpPr>
            <p:cNvPr id="14" name="Rectangle 13"/>
            <p:cNvSpPr/>
            <p:nvPr/>
          </p:nvSpPr>
          <p:spPr>
            <a:xfrm>
              <a:off x="5410200" y="4596245"/>
              <a:ext cx="2819400" cy="8139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What about that translation!!?</a:t>
              </a:r>
              <a:endParaRPr lang="en-GB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4191000" y="3352800"/>
              <a:ext cx="2590800" cy="1243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0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Completeness </a:t>
            </a:r>
            <a:r>
              <a:rPr lang="en-US" b="1" i="1" dirty="0" smtClean="0"/>
              <a:t>forces</a:t>
            </a:r>
            <a:r>
              <a:rPr lang="en-US" dirty="0" smtClean="0"/>
              <a:t> positive translation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1828800"/>
                <a:ext cx="8229600" cy="3733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	  ≙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𝑚𝑖𝑛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			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𝑢𝑛𝑟</m:t>
                      </m:r>
                      <m:r>
                        <a:rPr lang="en-US" i="1">
                          <a:latin typeface="Cambria Math"/>
                        </a:rPr>
                        <m:t> ∨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𝑢𝑛𝑟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𝑇𝑟𝑢𝑒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𝑚𝑖𝑛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𝑚𝑖𝑛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𝑢𝑛𝑟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3733800"/>
              </a:xfrm>
              <a:prstGeom prst="rect">
                <a:avLst/>
              </a:prstGeom>
              <a:blipFill rotWithShape="1">
                <a:blip r:embed="rId2"/>
                <a:stretch>
                  <a:fillRect t="-1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5862935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Provably sound </a:t>
            </a:r>
            <a:r>
              <a:rPr lang="en-US" sz="2400" dirty="0" smtClean="0">
                <a:solidFill>
                  <a:schemeClr val="tx2"/>
                </a:solidFill>
              </a:rPr>
              <a:t>and</a:t>
            </a:r>
            <a:r>
              <a:rPr lang="en-US" sz="2400" dirty="0" smtClean="0"/>
              <a:t> complete </a:t>
            </a:r>
            <a:r>
              <a:rPr lang="en-US" sz="2400" dirty="0" err="1" smtClean="0"/>
              <a:t>wrt</a:t>
            </a:r>
            <a:r>
              <a:rPr lang="en-US" sz="2400" dirty="0" smtClean="0"/>
              <a:t> unmodified translation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18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oundness is for babies!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𝑈𝑁𝑆𝐴𝑇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∧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𝑑𝑒𝑓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GB" dirty="0"/>
                  <a:t>		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𝑈𝑁𝑆𝐴𝑇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∧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𝑑𝑒𝑓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∧(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 or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⊢¬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∉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GB" dirty="0"/>
                  <a:t>		</a:t>
                </a:r>
                <a:r>
                  <a:rPr lang="en-GB" dirty="0" smtClean="0"/>
                  <a:t>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⊢¬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5253335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Easy model theoretic argument!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5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Sadly we lost finite models again …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4267200" cy="1752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 x = x 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 </a:t>
            </a:r>
            <a:r>
              <a:rPr lang="en-GB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∈ CF → {</a:t>
            </a:r>
            <a:r>
              <a:rPr lang="en-GB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y|p</a:t>
            </a:r>
            <a:r>
              <a:rPr lang="en-GB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 -- Already proved</a:t>
            </a:r>
          </a:p>
          <a:p>
            <a:endParaRPr lang="en-GB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g </a:t>
            </a:r>
            <a:r>
              <a:rPr lang="en-GB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∈ … </a:t>
            </a:r>
            <a:endParaRPr lang="en-GB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/>
              <p:cNvSpPr/>
              <p:nvPr/>
            </p:nvSpPr>
            <p:spPr>
              <a:xfrm>
                <a:off x="5562600" y="1676400"/>
                <a:ext cx="2819400" cy="457200"/>
              </a:xfrm>
              <a:prstGeom prst="borderCallout1">
                <a:avLst>
                  <a:gd name="adj1" fmla="val 46456"/>
                  <a:gd name="adj2" fmla="val -6859"/>
                  <a:gd name="adj3" fmla="val 76137"/>
                  <a:gd name="adj4" fmla="val -1310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Line Callout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676400"/>
                <a:ext cx="2819400" cy="457200"/>
              </a:xfrm>
              <a:prstGeom prst="borderCallout1">
                <a:avLst>
                  <a:gd name="adj1" fmla="val 46456"/>
                  <a:gd name="adj2" fmla="val -6859"/>
                  <a:gd name="adj3" fmla="val 76137"/>
                  <a:gd name="adj4" fmla="val -131049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Line Callout 1 7"/>
              <p:cNvSpPr/>
              <p:nvPr/>
            </p:nvSpPr>
            <p:spPr>
              <a:xfrm>
                <a:off x="5527964" y="2805545"/>
                <a:ext cx="2819400" cy="457200"/>
              </a:xfrm>
              <a:prstGeom prst="borderCallout1">
                <a:avLst>
                  <a:gd name="adj1" fmla="val 46456"/>
                  <a:gd name="adj2" fmla="val -6859"/>
                  <a:gd name="adj3" fmla="val -75378"/>
                  <a:gd name="adj4" fmla="val -11335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Line Callout 1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964" y="2805545"/>
                <a:ext cx="2819400" cy="457200"/>
              </a:xfrm>
              <a:prstGeom prst="borderCallout1">
                <a:avLst>
                  <a:gd name="adj1" fmla="val 46456"/>
                  <a:gd name="adj2" fmla="val -6859"/>
                  <a:gd name="adj3" fmla="val -75378"/>
                  <a:gd name="adj4" fmla="val -113359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89358" y="3962400"/>
            <a:ext cx="7848600" cy="2522531"/>
            <a:chOff x="589358" y="3962400"/>
            <a:chExt cx="7848600" cy="2522531"/>
          </a:xfrm>
        </p:grpSpPr>
        <p:sp>
          <p:nvSpPr>
            <p:cNvPr id="16" name="Lightning Bolt 15"/>
            <p:cNvSpPr/>
            <p:nvPr/>
          </p:nvSpPr>
          <p:spPr>
            <a:xfrm rot="4087978">
              <a:off x="4122588" y="5521825"/>
              <a:ext cx="533400" cy="870111"/>
            </a:xfrm>
            <a:prstGeom prst="lightningBol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89358" y="3962400"/>
              <a:ext cx="7848600" cy="2522531"/>
              <a:chOff x="589358" y="3962400"/>
              <a:chExt cx="7848600" cy="25225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89358" y="3962400"/>
                    <a:ext cx="7848600" cy="830997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800" dirty="0" smtClean="0"/>
                      <a:t>Hence: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. 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𝑚𝑖𝑛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⁡(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GB" sz="4800" i="1" dirty="0" smtClean="0"/>
                      <a:t> </a:t>
                    </a:r>
                    <a:r>
                      <a:rPr lang="en-GB" sz="4800" dirty="0" smtClean="0"/>
                      <a:t>!!!!</a:t>
                    </a:r>
                    <a:endParaRPr lang="en-GB" sz="48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358" y="3962400"/>
                    <a:ext cx="7848600" cy="83099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7647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ightning Bolt 10"/>
              <p:cNvSpPr/>
              <p:nvPr/>
            </p:nvSpPr>
            <p:spPr>
              <a:xfrm rot="21218620">
                <a:off x="5194742" y="5428831"/>
                <a:ext cx="491836" cy="1056100"/>
              </a:xfrm>
              <a:prstGeom prst="lightningBol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3505200" y="4947651"/>
                <a:ext cx="25146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96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Programs and properties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91866" y="1561009"/>
            <a:ext cx="8229600" cy="2057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risers []  = []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risers [x] = [[x]]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isers (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x:y:ys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case risers (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y:ys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of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[] -&gt; error “</a:t>
            </a:r>
            <a:r>
              <a:rPr lang="en-US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urk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”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	(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s:ss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-&gt; if x &lt;= y then (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x:s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):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                  else [x]: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s:ss</a:t>
            </a:r>
            <a:endParaRPr lang="en-US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561011"/>
            <a:ext cx="4987666" cy="6487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Can this code crash?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non-empty input </a:t>
            </a:r>
            <a:r>
              <a:rPr lang="en-US" sz="2000" dirty="0" smtClean="0">
                <a:solidFill>
                  <a:schemeClr val="tx1"/>
                </a:solidFill>
                <a:latin typeface="Cambria Math"/>
                <a:ea typeface="Cambria Math"/>
              </a:rPr>
              <a:t>⟶</a:t>
            </a:r>
            <a:r>
              <a:rPr lang="en-US" sz="2000" dirty="0" smtClean="0">
                <a:solidFill>
                  <a:schemeClr val="tx1"/>
                </a:solidFill>
              </a:rPr>
              <a:t> non-empty result?</a:t>
            </a:r>
            <a:endParaRPr lang="en-GB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1866" y="3810000"/>
                <a:ext cx="8229600" cy="762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risers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?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CF &amp;&amp; {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xs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| not (null </a:t>
                </a:r>
                <a:r>
                  <a:rPr lang="en-US" sz="20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x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)} -&gt;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      CF &amp;&amp; {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ys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| not (null </a:t>
                </a:r>
                <a:r>
                  <a:rPr lang="en-US" sz="20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ys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)}</a:t>
                </a:r>
              </a:p>
              <a:p>
                <a:endParaRPr lang="en-US" sz="16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66" y="3810000"/>
                <a:ext cx="8229600" cy="762000"/>
              </a:xfrm>
              <a:prstGeom prst="rect">
                <a:avLst/>
              </a:prstGeom>
              <a:blipFill rotWithShape="1">
                <a:blip r:embed="rId2"/>
                <a:stretch>
                  <a:fillRect l="-665" t="-2326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8407" y="4724400"/>
            <a:ext cx="8406726" cy="94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Syntax of “contracts” (“refinements” more appropriate):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C ::= {x | p} |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x:C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-&gt; C | C &amp;&amp; C | CF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85800" y="5867400"/>
            <a:ext cx="2743200" cy="762000"/>
          </a:xfrm>
          <a:prstGeom prst="borderCallout1">
            <a:avLst>
              <a:gd name="adj1" fmla="val -6039"/>
              <a:gd name="adj2" fmla="val 49739"/>
              <a:gd name="adj3" fmla="val -33092"/>
              <a:gd name="adj4" fmla="val 91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 a Haskell expression of type </a:t>
            </a:r>
            <a:r>
              <a:rPr lang="en-US" dirty="0" err="1" smtClean="0"/>
              <a:t>Bool</a:t>
            </a:r>
            <a:endParaRPr lang="en-GB" dirty="0"/>
          </a:p>
        </p:txBody>
      </p:sp>
      <p:sp>
        <p:nvSpPr>
          <p:cNvPr id="10" name="Line Callout 1 9"/>
          <p:cNvSpPr/>
          <p:nvPr/>
        </p:nvSpPr>
        <p:spPr>
          <a:xfrm>
            <a:off x="6096000" y="5981700"/>
            <a:ext cx="2286000" cy="533400"/>
          </a:xfrm>
          <a:prstGeom prst="borderCallout1">
            <a:avLst>
              <a:gd name="adj1" fmla="val -10492"/>
              <a:gd name="adj2" fmla="val 50964"/>
              <a:gd name="adj3" fmla="val -89585"/>
              <a:gd name="adj4" fmla="val 77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“crash-free”</a:t>
            </a:r>
          </a:p>
          <a:p>
            <a:pPr algn="ctr"/>
            <a:r>
              <a:rPr lang="en-US" dirty="0" smtClean="0"/>
              <a:t>(will ignore today)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0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build="p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weaken arrow contracts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828800"/>
                <a:ext cx="8229600" cy="1866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	    ≙ …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…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𝒎𝒊𝒏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𝒆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⇒</m:t>
                    </m:r>
                  </m:oMath>
                </a14:m>
                <a:endParaRPr lang="en-US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∉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1866900"/>
              </a:xfrm>
              <a:prstGeom prst="rect">
                <a:avLst/>
              </a:prstGeom>
              <a:blipFill rotWithShape="1">
                <a:blip r:embed="rId2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Callout 4"/>
          <p:cNvSpPr/>
          <p:nvPr/>
        </p:nvSpPr>
        <p:spPr>
          <a:xfrm>
            <a:off x="4253345" y="3581400"/>
            <a:ext cx="4419600" cy="1752600"/>
          </a:xfrm>
          <a:prstGeom prst="cloudCallout">
            <a:avLst>
              <a:gd name="adj1" fmla="val -31143"/>
              <a:gd name="adj2" fmla="val -71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Intuition: only if you are interested in an application can you use information about 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1836" y="3810000"/>
            <a:ext cx="3200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Open: how do finite models get affected?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569803"/>
            <a:ext cx="471747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Open: how does </a:t>
            </a:r>
          </a:p>
          <a:p>
            <a:pPr algn="ctr"/>
            <a:r>
              <a:rPr lang="en-US" sz="2400" dirty="0" smtClean="0"/>
              <a:t>completeness get affected?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4876800"/>
            <a:ext cx="1330036" cy="11085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5269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Tension!</a:t>
            </a:r>
          </a:p>
        </p:txBody>
      </p:sp>
    </p:spTree>
    <p:extLst>
      <p:ext uri="{BB962C8B-B14F-4D97-AF65-F5344CB8AC3E}">
        <p14:creationId xmlns:p14="http://schemas.microsoft.com/office/powerpoint/2010/main" val="15004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completeness really lost?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305800" cy="2667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Assume: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𝐶𝐹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 the unmodified world: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𝑢𝑛𝑟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∨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𝑇𝑟𝑢𝑒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𝑢𝑛𝑟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 the modified world:</a:t>
                </a:r>
                <a:endParaRPr lang="en-US" b="1" i="1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𝒎𝒊𝒏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⁡(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  <a:ea typeface="Cambria Math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𝑢𝑛𝑟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∨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𝑇𝑟𝑢𝑒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𝑢𝑛𝑟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⊢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305800" cy="2667000"/>
              </a:xfrm>
              <a:prstGeom prst="rect">
                <a:avLst/>
              </a:prstGeom>
              <a:blipFill rotWithShape="1">
                <a:blip r:embed="rId2"/>
                <a:stretch>
                  <a:fillRect l="-439" t="-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57199" y="4343400"/>
            <a:ext cx="4152902" cy="1720470"/>
            <a:chOff x="457200" y="4095930"/>
            <a:chExt cx="4152902" cy="1720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7200" y="4616071"/>
                  <a:ext cx="3200400" cy="120032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If we can derive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min</m:t>
                      </m:r>
                      <m:r>
                        <a:rPr lang="en-US" sz="2400" b="0" i="1" smtClean="0">
                          <a:latin typeface="Cambria Math"/>
                        </a:rPr>
                        <m:t>⁡(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sz="2400" dirty="0" smtClean="0"/>
                    <a:t> </a:t>
                  </a:r>
                </a:p>
                <a:p>
                  <a:pPr algn="ctr"/>
                  <a:r>
                    <a:rPr lang="en-US" sz="2400" dirty="0"/>
                    <a:t>t</a:t>
                  </a:r>
                  <a:r>
                    <a:rPr lang="en-US" sz="2400" dirty="0" smtClean="0"/>
                    <a:t>hen we are good! </a:t>
                  </a:r>
                  <a:r>
                    <a:rPr lang="en-US" sz="2400" dirty="0" smtClean="0">
                      <a:sym typeface="Wingdings" pitchFamily="2" charset="2"/>
                    </a:rPr>
                    <a:t></a:t>
                  </a:r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616071"/>
                  <a:ext cx="32004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553" b="-1116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Elbow Connector 10"/>
            <p:cNvCxnSpPr>
              <a:stCxn id="4" idx="2"/>
              <a:endCxn id="8" idx="0"/>
            </p:cNvCxnSpPr>
            <p:nvPr/>
          </p:nvCxnSpPr>
          <p:spPr>
            <a:xfrm rot="5400000">
              <a:off x="3073681" y="3079650"/>
              <a:ext cx="520141" cy="255270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610101" y="4677664"/>
            <a:ext cx="4152900" cy="1337966"/>
            <a:chOff x="4610100" y="4343400"/>
            <a:chExt cx="4152900" cy="13379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914900" y="4481037"/>
                  <a:ext cx="3848100" cy="120032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If not, then, </a:t>
                  </a:r>
                  <a:r>
                    <a:rPr lang="en-US" sz="2400" b="1" i="1" dirty="0" smtClean="0">
                      <a:solidFill>
                        <a:schemeClr val="tx2"/>
                      </a:solidFill>
                    </a:rPr>
                    <a:t>if p can only assert information about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2400" b="1" i="1" dirty="0" smtClean="0">
                      <a:solidFill>
                        <a:schemeClr val="tx2"/>
                      </a:solidFill>
                    </a:rPr>
                    <a:t>*</a:t>
                  </a:r>
                  <a:r>
                    <a:rPr lang="en-US" sz="2400" dirty="0" smtClean="0"/>
                    <a:t>, we are also done!</a:t>
                  </a:r>
                  <a:endParaRPr lang="en-GB" sz="24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900" y="4481037"/>
                  <a:ext cx="3848100" cy="12003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24" t="-3553" r="-3165" b="-1116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Elbow Connector 15"/>
            <p:cNvCxnSpPr>
              <a:stCxn id="4" idx="2"/>
              <a:endCxn id="14" idx="1"/>
            </p:cNvCxnSpPr>
            <p:nvPr/>
          </p:nvCxnSpPr>
          <p:spPr>
            <a:xfrm rot="16200000" flipH="1">
              <a:off x="4393599" y="4559901"/>
              <a:ext cx="737802" cy="3048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410200" y="61341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/>
              <a:t>HANDWAVE ARG </a:t>
            </a:r>
            <a:r>
              <a:rPr lang="en-US" dirty="0" smtClean="0"/>
              <a:t>WARNING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8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does it matter?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All timeouts for SAT problems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~ </a:t>
            </a:r>
            <a:r>
              <a:rPr lang="en-US" dirty="0"/>
              <a:t>a</a:t>
            </a:r>
            <a:r>
              <a:rPr lang="en-US" dirty="0" smtClean="0"/>
              <a:t> second each</a:t>
            </a:r>
          </a:p>
          <a:p>
            <a:endParaRPr lang="en-US" dirty="0"/>
          </a:p>
          <a:p>
            <a:r>
              <a:rPr lang="en-US" dirty="0" smtClean="0"/>
              <a:t>Also helps prove things faster! (except for </a:t>
            </a:r>
            <a:r>
              <a:rPr lang="en-US" smtClean="0"/>
              <a:t>Z3 magic </a:t>
            </a:r>
            <a:r>
              <a:rPr lang="en-US" smtClean="0">
                <a:sym typeface="Wingdings" pitchFamily="2" charset="2"/>
              </a:rPr>
              <a:t></a:t>
            </a:r>
            <a:r>
              <a:rPr lang="en-US" smtClean="0"/>
              <a:t>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3912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really verification vs. model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aiming to use the same hammer on two maybe very different problems ….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design </a:t>
            </a:r>
            <a:r>
              <a:rPr lang="en-US" dirty="0"/>
              <a:t>a</a:t>
            </a:r>
            <a:r>
              <a:rPr lang="en-US" dirty="0" smtClean="0"/>
              <a:t> logic for </a:t>
            </a:r>
            <a:r>
              <a:rPr lang="en-US" dirty="0" smtClean="0">
                <a:solidFill>
                  <a:schemeClr val="tx2"/>
                </a:solidFill>
              </a:rPr>
              <a:t>proving</a:t>
            </a:r>
            <a:r>
              <a:rPr lang="en-US" dirty="0" smtClean="0"/>
              <a:t> specifications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which is also good in </a:t>
            </a:r>
            <a:r>
              <a:rPr lang="en-US" dirty="0" smtClean="0">
                <a:solidFill>
                  <a:schemeClr val="tx2"/>
                </a:solidFill>
              </a:rPr>
              <a:t>finding counterexamples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it reasonable to try and reconcile both? Should we be looking at each separately?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5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81000" y="2971800"/>
                <a:ext cx="8229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kern="1200" spc="-1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 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???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8229600" cy="990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1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idea: use denotational semantics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37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∷=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∷=</m:t>
                      </m:r>
                      <m:r>
                        <a:rPr lang="en-US" b="0" i="1" smtClean="0">
                          <a:latin typeface="Cambria Math"/>
                        </a:rPr>
                        <m:t>𝑐𝑎𝑠𝑒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 |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∷=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𝐁𝐀𝐃</m:t>
                      </m:r>
                    </m:oMath>
                  </m:oMathPara>
                </a14:m>
                <a:endParaRPr lang="en-US" b="1" dirty="0" smtClean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371600"/>
              </a:xfrm>
              <a:blipFill rotWithShape="1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08863" y="1676400"/>
            <a:ext cx="219594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l-GR" sz="2400" dirty="0" smtClean="0"/>
              <a:t>λ</a:t>
            </a:r>
            <a:r>
              <a:rPr lang="en-US" sz="2400" dirty="0" smtClean="0"/>
              <a:t>/case-lifted language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81891" y="4191000"/>
                <a:ext cx="8229600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∞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 …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/>
                                    </a:rPr>
                                    <m:t>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∞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∞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𝑏𝑎𝑑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latin typeface="Consolas" pitchFamily="49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4191000"/>
                <a:ext cx="8229600" cy="1371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3283803"/>
                <a:ext cx="2057400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Standard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/>
                  <a:t> construction 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83803"/>
                <a:ext cx="20574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83" t="-5147" r="-2663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/>
              <p:cNvSpPr/>
              <p:nvPr/>
            </p:nvSpPr>
            <p:spPr>
              <a:xfrm>
                <a:off x="381000" y="5715000"/>
                <a:ext cx="3429000" cy="609600"/>
              </a:xfrm>
              <a:prstGeom prst="borderCallout1">
                <a:avLst>
                  <a:gd name="adj1" fmla="val -13068"/>
                  <a:gd name="adj2" fmla="val 47021"/>
                  <a:gd name="adj3" fmla="val -98863"/>
                  <a:gd name="adj4" fmla="val 7782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One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cpos for 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ach constructor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Line Callout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15000"/>
                <a:ext cx="3429000" cy="609600"/>
              </a:xfrm>
              <a:prstGeom prst="borderCallout1">
                <a:avLst>
                  <a:gd name="adj1" fmla="val -13068"/>
                  <a:gd name="adj2" fmla="val 47021"/>
                  <a:gd name="adj3" fmla="val -98863"/>
                  <a:gd name="adj4" fmla="val 77828"/>
                </a:avLst>
              </a:prstGeom>
              <a:blipFill rotWithShape="1">
                <a:blip r:embed="rId5"/>
                <a:stretch>
                  <a:fillRect b="-7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5382489" y="4125195"/>
            <a:ext cx="381006" cy="1350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ne Callout 1 9"/>
          <p:cNvSpPr/>
          <p:nvPr/>
        </p:nvSpPr>
        <p:spPr>
          <a:xfrm>
            <a:off x="3886200" y="5514108"/>
            <a:ext cx="1856509" cy="609600"/>
          </a:xfrm>
          <a:prstGeom prst="borderCallout1">
            <a:avLst>
              <a:gd name="adj1" fmla="val -13068"/>
              <a:gd name="adj2" fmla="val 47021"/>
              <a:gd name="adj3" fmla="val -73864"/>
              <a:gd name="adj4" fmla="val 92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Continuous </a:t>
            </a:r>
          </a:p>
          <a:p>
            <a:pPr algn="ctr"/>
            <a:r>
              <a:rPr lang="en-US" dirty="0" smtClean="0"/>
              <a:t>function space</a:t>
            </a: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2857500" y="3467100"/>
            <a:ext cx="3810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ne Callout 1 11"/>
          <p:cNvSpPr/>
          <p:nvPr/>
        </p:nvSpPr>
        <p:spPr>
          <a:xfrm>
            <a:off x="5867400" y="5867400"/>
            <a:ext cx="2133600" cy="609600"/>
          </a:xfrm>
          <a:prstGeom prst="borderCallout1">
            <a:avLst>
              <a:gd name="adj1" fmla="val -13068"/>
              <a:gd name="adj2" fmla="val 47021"/>
              <a:gd name="adj3" fmla="val -189773"/>
              <a:gd name="adj4" fmla="val 59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Distinguished </a:t>
            </a:r>
          </a:p>
          <a:p>
            <a:pPr algn="ctr"/>
            <a:r>
              <a:rPr lang="en-US" dirty="0" smtClean="0"/>
              <a:t>one-element cpo</a:t>
            </a:r>
            <a:endParaRPr lang="en-GB" dirty="0"/>
          </a:p>
        </p:txBody>
      </p:sp>
      <p:sp>
        <p:nvSpPr>
          <p:cNvPr id="13" name="Line Callout 1 12"/>
          <p:cNvSpPr/>
          <p:nvPr/>
        </p:nvSpPr>
        <p:spPr>
          <a:xfrm>
            <a:off x="7620000" y="5105400"/>
            <a:ext cx="942108" cy="609600"/>
          </a:xfrm>
          <a:prstGeom prst="borderCallout1">
            <a:avLst>
              <a:gd name="adj1" fmla="val -22159"/>
              <a:gd name="adj2" fmla="val 51433"/>
              <a:gd name="adj3" fmla="val -62500"/>
              <a:gd name="adj4" fmla="val 6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… 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i="1" dirty="0" smtClean="0"/>
                  <a:t>itself</a:t>
                </a:r>
                <a:r>
                  <a:rPr lang="en-GB" dirty="0" smtClean="0"/>
                  <a:t> as FOL structure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r="-1111" b="-11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Logical language: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 ∷=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𝑝𝑡𝑟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∣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∣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𝑠𝑒𝑙𝐾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∣</m:t>
                      </m:r>
                      <m:r>
                        <a:rPr lang="en-US" b="0" i="1" smtClean="0">
                          <a:latin typeface="Cambria Math"/>
                        </a:rPr>
                        <m:t>𝑎𝑝𝑝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∣</m:t>
                      </m:r>
                      <m:r>
                        <a:rPr lang="en-US" b="0" i="1" smtClean="0">
                          <a:latin typeface="Cambria Math"/>
                        </a:rPr>
                        <m:t>𝑢𝑛𝑟</m:t>
                      </m:r>
                      <m:r>
                        <a:rPr lang="en-US" b="0" i="1" smtClean="0">
                          <a:latin typeface="Cambria Math"/>
                        </a:rPr>
                        <m:t>∣</m:t>
                      </m:r>
                      <m:r>
                        <a:rPr lang="en-US" b="0" i="1" smtClean="0">
                          <a:latin typeface="Cambria Math"/>
                        </a:rPr>
                        <m:t>𝑏𝑎𝑑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translation of expressions to logical terms: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/>
                    <a:ea typeface="Cambria Math"/>
                  </a:rPr>
                  <a:t>𝓔</a:t>
                </a:r>
                <a14:m>
                  <m:oMath xmlns:m="http://schemas.openxmlformats.org/officeDocument/2006/math">
                    <m:d>
                      <m:dPr>
                        <m:begChr m:val="⦃"/>
                        <m:endChr m:val="⦄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  <a:ea typeface="Cambria Math"/>
                        </a:rPr>
                        <m:t>𝓔</m:t>
                      </m:r>
                      <m:d>
                        <m:dPr>
                          <m:begChr m:val="⦃"/>
                          <m:endChr m:val="⦄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𝑎𝑝𝑝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/>
                              <a:ea typeface="Cambria Math"/>
                            </a:rPr>
                            <m:t>𝓔</m:t>
                          </m:r>
                          <m:d>
                            <m:dPr>
                              <m:begChr m:val="⦃"/>
                              <m:endChr m:val="⦄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/>
                              <a:ea typeface="Cambria Math"/>
                            </a:rPr>
                            <m:t>𝓔</m:t>
                          </m:r>
                          <m:d>
                            <m:dPr>
                              <m:begChr m:val="⦃"/>
                              <m:endChr m:val="⦄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  <a:ea typeface="Cambria Math"/>
                        </a:rPr>
                        <m:t>𝓔</m:t>
                      </m:r>
                      <m:d>
                        <m:dPr>
                          <m:begChr m:val="⦃"/>
                          <m:endChr m:val="⦄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/>
                              <a:ea typeface="Cambria Math"/>
                            </a:rPr>
                            <m:t>𝓔</m:t>
                          </m:r>
                          <m:d>
                            <m:dPr>
                              <m:begChr m:val="⦃"/>
                              <m:endChr m:val="⦄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𝓔</a:t>
                </a:r>
                <a14:m>
                  <m:oMath xmlns:m="http://schemas.openxmlformats.org/officeDocument/2006/math">
                    <m:d>
                      <m:dPr>
                        <m:begChr m:val="⦃"/>
                        <m:endChr m:val="⦄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𝑝𝑡𝑟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𝓔</a:t>
                </a:r>
                <a14:m>
                  <m:oMath xmlns:m="http://schemas.openxmlformats.org/officeDocument/2006/math">
                    <m:d>
                      <m:dPr>
                        <m:begChr m:val="⦃"/>
                        <m:endChr m:val="⦄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𝐁𝐀𝐃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𝑏𝑎𝑑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800600"/>
              </a:xfr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Line Callout 1 3"/>
              <p:cNvSpPr/>
              <p:nvPr/>
            </p:nvSpPr>
            <p:spPr>
              <a:xfrm>
                <a:off x="457200" y="4495800"/>
                <a:ext cx="2743200" cy="1981200"/>
              </a:xfrm>
              <a:prstGeom prst="borderCallout1">
                <a:avLst>
                  <a:gd name="adj1" fmla="val -5026"/>
                  <a:gd name="adj2" fmla="val 50334"/>
                  <a:gd name="adj3" fmla="val -20197"/>
                  <a:gd name="adj4" fmla="val 124798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Interpreted as the ‘apply’ </a:t>
                </a:r>
              </a:p>
              <a:p>
                <a:r>
                  <a:rPr lang="en-US" dirty="0" smtClean="0"/>
                  <a:t>combinator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algn="ctr"/>
                <a:endParaRPr lang="en-US" dirty="0" smtClean="0"/>
              </a:p>
              <a:p>
                <a:r>
                  <a:rPr lang="en-US" dirty="0" smtClean="0"/>
                  <a:t>apply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𝑏𝑎𝑑</m:t>
                        </m:r>
                      </m:sub>
                    </m:sSub>
                  </m:oMath>
                </a14:m>
                <a:r>
                  <a:rPr lang="en-US" dirty="0" smtClean="0"/>
                  <a:t>,_)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𝑏𝑎𝑑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apply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,_)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apply(fun(d),d’) = d(d’) </a:t>
                </a:r>
              </a:p>
              <a:p>
                <a:r>
                  <a:rPr lang="en-US" dirty="0" smtClean="0"/>
                  <a:t>apply(_,_)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Line Callout 1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800"/>
                <a:ext cx="2743200" cy="1981200"/>
              </a:xfrm>
              <a:prstGeom prst="borderCallout1">
                <a:avLst>
                  <a:gd name="adj1" fmla="val -5026"/>
                  <a:gd name="adj2" fmla="val 50334"/>
                  <a:gd name="adj3" fmla="val -20197"/>
                  <a:gd name="adj4" fmla="val 124798"/>
                </a:avLst>
              </a:prstGeom>
              <a:blipFill rotWithShape="1">
                <a:blip r:embed="rId4"/>
                <a:stretch>
                  <a:fillRect l="-1243" b="-4326"/>
                </a:stretch>
              </a:blipFill>
              <a:ln w="127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Callout 1 4"/>
          <p:cNvSpPr/>
          <p:nvPr/>
        </p:nvSpPr>
        <p:spPr>
          <a:xfrm>
            <a:off x="6172200" y="5410200"/>
            <a:ext cx="2514600" cy="1073727"/>
          </a:xfrm>
          <a:prstGeom prst="borderCallout1">
            <a:avLst>
              <a:gd name="adj1" fmla="val -8871"/>
              <a:gd name="adj2" fmla="val 49989"/>
              <a:gd name="adj3" fmla="val -86210"/>
              <a:gd name="adj4" fmla="val -52797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Interpreted as injection into the appropriate product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81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what about completeness?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19100" y="1524000"/>
                <a:ext cx="8229600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	    ≙ …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…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𝒎𝒊𝒏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𝒆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∉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524000"/>
                <a:ext cx="8229600" cy="1371600"/>
              </a:xfrm>
              <a:prstGeom prst="rect">
                <a:avLst/>
              </a:prstGeom>
              <a:blipFill rotWithShape="1">
                <a:blip r:embed="rId2"/>
                <a:stretch>
                  <a:fillRect t="-7556" b="-8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3048000"/>
                <a:ext cx="8153400" cy="152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Assume: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</a:rPr>
                        <m:t>𝐶𝐹</m:t>
                      </m:r>
                      <m:r>
                        <a:rPr lang="en-US" sz="2400" b="0" i="1" smtClean="0">
                          <a:latin typeface="Cambria Math"/>
                        </a:rPr>
                        <m:t> →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𝑢𝑛𝑟</m:t>
                      </m:r>
                      <m:r>
                        <a:rPr lang="en-US" sz="2400" b="0" i="1" smtClean="0">
                          <a:latin typeface="Cambria Math"/>
                        </a:rPr>
                        <m:t> ∨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𝑇𝑟𝑢𝑒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𝑢𝑛𝑟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⊢ …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8153400" cy="1524000"/>
              </a:xfrm>
              <a:prstGeom prst="rect">
                <a:avLst/>
              </a:prstGeom>
              <a:blipFill rotWithShape="1">
                <a:blip r:embed="rId3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57200" y="4724400"/>
            <a:ext cx="8153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those f(t) that would be called we have all “knowledge”. </a:t>
            </a:r>
            <a:r>
              <a:rPr lang="en-US" dirty="0"/>
              <a:t>F</a:t>
            </a:r>
            <a:r>
              <a:rPr lang="en-US" dirty="0" smtClean="0"/>
              <a:t>or those f(t) that /are not called/ the unmodified theory must have been able to prove the goal assuming they were just </a:t>
            </a:r>
            <a:r>
              <a:rPr lang="en-US" dirty="0" err="1" smtClean="0"/>
              <a:t>unr</a:t>
            </a:r>
            <a:r>
              <a:rPr lang="en-US" dirty="0" smtClean="0"/>
              <a:t>. Oh, what about functions that were both defined </a:t>
            </a:r>
            <a:r>
              <a:rPr lang="en-US" b="1" i="1" dirty="0" smtClean="0"/>
              <a:t>and</a:t>
            </a:r>
            <a:r>
              <a:rPr lang="en-US" dirty="0" smtClean="0"/>
              <a:t> given a contract? Then we are in trouble, when they yield information about some other variable in the closure …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sk for information on the whole closure?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8229600" cy="3505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	    ≙ …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…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𝒎𝒊𝒏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𝒆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𝒎𝒊𝒏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⇒</m:t>
                    </m:r>
                  </m:oMath>
                </a14:m>
                <a:endParaRPr lang="en-US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∉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229600" cy="3505200"/>
              </a:xfrm>
              <a:prstGeom prst="rect">
                <a:avLst/>
              </a:prstGeom>
              <a:blipFill rotWithShape="1">
                <a:blip r:embed="rId2"/>
                <a:stretch>
                  <a:fillRect t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1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esign</a:t>
            </a:r>
            <a:endParaRPr lang="en-GB" dirty="0"/>
          </a:p>
        </p:txBody>
      </p:sp>
      <p:sp>
        <p:nvSpPr>
          <p:cNvPr id="5" name="Folded Corner 4"/>
          <p:cNvSpPr/>
          <p:nvPr/>
        </p:nvSpPr>
        <p:spPr>
          <a:xfrm>
            <a:off x="319087" y="1780400"/>
            <a:ext cx="2590800" cy="946666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odule Foo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 x y = …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g x =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9087" y="2868431"/>
                <a:ext cx="2590800" cy="304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∉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C</a:t>
                </a:r>
                <a:endParaRPr lang="en-GB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" y="2868431"/>
                <a:ext cx="2590800" cy="304800"/>
              </a:xfrm>
              <a:prstGeom prst="rect">
                <a:avLst/>
              </a:prstGeom>
              <a:blipFill rotWithShape="1">
                <a:blip r:embed="rId2"/>
                <a:stretch>
                  <a:fillRect t="-14815" b="-35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lded Corner 7"/>
          <p:cNvSpPr/>
          <p:nvPr/>
        </p:nvSpPr>
        <p:spPr>
          <a:xfrm>
            <a:off x="5936286" y="1766830"/>
            <a:ext cx="1905000" cy="2245641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/>
          </a:p>
        </p:txBody>
      </p:sp>
      <p:cxnSp>
        <p:nvCxnSpPr>
          <p:cNvPr id="13" name="Straight Arrow Connector 12"/>
          <p:cNvCxnSpPr>
            <a:endCxn id="50" idx="0"/>
          </p:cNvCxnSpPr>
          <p:nvPr/>
        </p:nvCxnSpPr>
        <p:spPr>
          <a:xfrm flipH="1">
            <a:off x="3073744" y="5361461"/>
            <a:ext cx="2933709" cy="493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304800" y="3306457"/>
            <a:ext cx="2590800" cy="1110892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-- Prelude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data [a] = []  | a : as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data </a:t>
            </a:r>
            <a:r>
              <a:rPr lang="en-US" sz="14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True | False</a:t>
            </a:r>
          </a:p>
          <a:p>
            <a:r>
              <a:rPr lang="en-US" sz="1400" i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 Functions over these…</a:t>
            </a:r>
            <a:endParaRPr lang="en-GB" sz="1400" i="1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04491" y="3460915"/>
                <a:ext cx="94393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𝑝𝑟𝑒𝑙𝑢𝑑𝑒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491" y="3460915"/>
                <a:ext cx="943939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95624" y="2816340"/>
                <a:ext cx="1172663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𝑛𝑒𝑔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24" y="2816340"/>
                <a:ext cx="1172663" cy="391902"/>
              </a:xfrm>
              <a:prstGeom prst="rect">
                <a:avLst/>
              </a:prstGeom>
              <a:blipFill rotWithShape="1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46080" y="2057943"/>
                <a:ext cx="70485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𝑑𝑒𝑓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080" y="2057943"/>
                <a:ext cx="704850" cy="391582"/>
              </a:xfrm>
              <a:prstGeom prst="rect">
                <a:avLst/>
              </a:prstGeom>
              <a:blipFill rotWithShape="1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52400" y="4378189"/>
            <a:ext cx="1123667" cy="773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Haskell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Source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64309" y="1994562"/>
            <a:ext cx="1546291" cy="977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First Order Logic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Formulae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06944" y="585451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Unsatisfiable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Contract holds!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3609119" y="1799737"/>
            <a:ext cx="1572481" cy="2617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HALO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translation to First Order Logic</a:t>
            </a:r>
          </a:p>
        </p:txBody>
      </p:sp>
      <p:cxnSp>
        <p:nvCxnSpPr>
          <p:cNvPr id="60" name="Straight Arrow Connector 59"/>
          <p:cNvCxnSpPr>
            <a:stCxn id="5" idx="3"/>
          </p:cNvCxnSpPr>
          <p:nvPr/>
        </p:nvCxnSpPr>
        <p:spPr>
          <a:xfrm>
            <a:off x="2909887" y="2253733"/>
            <a:ext cx="6992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81600" y="2253733"/>
            <a:ext cx="7546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</p:cNvCxnSpPr>
          <p:nvPr/>
        </p:nvCxnSpPr>
        <p:spPr>
          <a:xfrm>
            <a:off x="2909887" y="3020831"/>
            <a:ext cx="699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181600" y="3020831"/>
            <a:ext cx="7546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882160" y="3657600"/>
            <a:ext cx="7546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81600" y="3656289"/>
            <a:ext cx="7546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6328080" y="4057811"/>
            <a:ext cx="418103" cy="659260"/>
          </a:xfrm>
          <a:custGeom>
            <a:avLst/>
            <a:gdLst>
              <a:gd name="connsiteX0" fmla="*/ 0 w 378332"/>
              <a:gd name="connsiteY0" fmla="*/ 0 h 769257"/>
              <a:gd name="connsiteX1" fmla="*/ 377372 w 378332"/>
              <a:gd name="connsiteY1" fmla="*/ 377371 h 769257"/>
              <a:gd name="connsiteX2" fmla="*/ 87086 w 378332"/>
              <a:gd name="connsiteY2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332" h="769257">
                <a:moveTo>
                  <a:pt x="0" y="0"/>
                </a:moveTo>
                <a:cubicBezTo>
                  <a:pt x="181429" y="124581"/>
                  <a:pt x="362858" y="249162"/>
                  <a:pt x="377372" y="377371"/>
                </a:cubicBezTo>
                <a:cubicBezTo>
                  <a:pt x="391886" y="505580"/>
                  <a:pt x="239486" y="637418"/>
                  <a:pt x="87086" y="769257"/>
                </a:cubicBezTo>
              </a:path>
            </a:pathLst>
          </a:custGeom>
          <a:noFill/>
          <a:ln w="127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314186" y="4775545"/>
            <a:ext cx="2772414" cy="5584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Consolas" pitchFamily="49" charset="0"/>
              </a:rPr>
              <a:t>Z3/Equinox/E/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Consolas" pitchFamily="49" charset="0"/>
              </a:rPr>
              <a:t>Vampire/Paradox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42180" y="4417349"/>
            <a:ext cx="1229623" cy="733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Theorem Prover</a:t>
            </a:r>
            <a:endParaRPr lang="en-GB" dirty="0">
              <a:solidFill>
                <a:srgbClr val="00B0F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40544" y="5361461"/>
            <a:ext cx="4774856" cy="1344139"/>
            <a:chOff x="4140544" y="5361461"/>
            <a:chExt cx="4774856" cy="134413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007453" y="5361461"/>
              <a:ext cx="1376912" cy="4168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953000" y="5361461"/>
              <a:ext cx="1054454" cy="49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404280" y="5798403"/>
              <a:ext cx="2511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Consolas" pitchFamily="49" charset="0"/>
                  <a:cs typeface="Consolas" pitchFamily="49" charset="0"/>
                </a:rPr>
                <a:t>Satisfiable</a:t>
              </a:r>
              <a:r>
                <a:rPr lang="en-US" sz="1600" dirty="0" smtClean="0">
                  <a:solidFill>
                    <a:schemeClr val="tx2"/>
                  </a:solidFill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  <a:sym typeface="Wingdings" pitchFamily="2" charset="2"/>
                </a:rPr>
                <a:t></a:t>
              </a:r>
              <a:endParaRPr lang="en-US" sz="1600" dirty="0" smtClean="0">
                <a:solidFill>
                  <a:schemeClr val="tx2"/>
                </a:solidFill>
              </a:endParaRPr>
            </a:p>
            <a:p>
              <a:r>
                <a:rPr lang="en-US" sz="1600" dirty="0" smtClean="0"/>
                <a:t>Probably contract doesn’t hold but who knows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86752" y="5854514"/>
              <a:ext cx="2141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&lt;loop&gt;</a:t>
              </a:r>
            </a:p>
            <a:p>
              <a:r>
                <a:rPr lang="en-US" dirty="0" smtClean="0"/>
                <a:t>Can’t tell anything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40544" y="5569887"/>
              <a:ext cx="4774856" cy="1135713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41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definitions become FOL axioms</a:t>
            </a:r>
            <a:endParaRPr lang="en-GB" dirty="0"/>
          </a:p>
        </p:txBody>
      </p:sp>
      <p:sp>
        <p:nvSpPr>
          <p:cNvPr id="7" name="Right Brace 6"/>
          <p:cNvSpPr/>
          <p:nvPr/>
        </p:nvSpPr>
        <p:spPr>
          <a:xfrm rot="10800000">
            <a:off x="2133600" y="3567544"/>
            <a:ext cx="400050" cy="17664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4114800"/>
                <a:ext cx="1143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14800"/>
                <a:ext cx="1143000" cy="668581"/>
              </a:xfrm>
              <a:prstGeom prst="rect">
                <a:avLst/>
              </a:prstGeom>
              <a:blipFill rotWithShape="1">
                <a:blip r:embed="rId2"/>
                <a:stretch>
                  <a:fillRect l="-4255" t="-4545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5486400"/>
                <a:ext cx="3657599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⊨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486400"/>
                <a:ext cx="3657599" cy="557717"/>
              </a:xfrm>
              <a:prstGeom prst="rect">
                <a:avLst/>
              </a:prstGeom>
              <a:blipFill rotWithShape="1">
                <a:blip r:embed="rId3"/>
                <a:stretch>
                  <a:fillRect l="-3333" t="-12088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05050" y="1766454"/>
            <a:ext cx="2743199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head (Cons x 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= x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ead _ =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40183" y="3567544"/>
                <a:ext cx="4551217" cy="17664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𝑥𝑠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h𝑒𝑎𝑑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h𝑒𝑎𝑑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𝑁𝑖𝑙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𝑏𝑎𝑑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h𝑒𝑎𝑑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𝑏𝑎𝑑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𝑏𝑎𝑑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𝑏𝑎𝑑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𝑁𝑖𝑙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∨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𝑠𝑒𝑙𝐶𝑜𝑛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𝑠𝑒𝑙𝐶𝑜𝑛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h𝑒𝑎𝑑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𝑢𝑛𝑟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3" y="3567544"/>
                <a:ext cx="4551217" cy="1766456"/>
              </a:xfrm>
              <a:prstGeom prst="rect">
                <a:avLst/>
              </a:prstGeom>
              <a:blipFill rotWithShape="1"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419599" y="2667000"/>
            <a:ext cx="228600" cy="816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ne Callout 1 5"/>
          <p:cNvSpPr/>
          <p:nvPr/>
        </p:nvSpPr>
        <p:spPr>
          <a:xfrm>
            <a:off x="5486400" y="5765258"/>
            <a:ext cx="2961409" cy="922938"/>
          </a:xfrm>
          <a:prstGeom prst="borderCallout1">
            <a:avLst>
              <a:gd name="adj1" fmla="val 82704"/>
              <a:gd name="adj2" fmla="val -4123"/>
              <a:gd name="adj3" fmla="val 23932"/>
              <a:gd name="adj4" fmla="val -832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Key insight: </a:t>
            </a:r>
            <a:r>
              <a:rPr lang="en-US" dirty="0" smtClean="0">
                <a:solidFill>
                  <a:schemeClr val="tx1"/>
                </a:solidFill>
              </a:rPr>
              <a:t>standard denotational model, used as a FOL structure!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068291" y="1766454"/>
            <a:ext cx="2438400" cy="13989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NB: Will only consider top-level case/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7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Axiomatize (some) true facts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146" y="5420380"/>
                <a:ext cx="312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⊨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5420380"/>
                <a:ext cx="31242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10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889365" y="3856044"/>
            <a:ext cx="1385070" cy="1163452"/>
            <a:chOff x="6541966" y="1676400"/>
            <a:chExt cx="1726711" cy="3429000"/>
          </a:xfrm>
        </p:grpSpPr>
        <p:sp>
          <p:nvSpPr>
            <p:cNvPr id="5" name="Right Brace 4"/>
            <p:cNvSpPr/>
            <p:nvPr/>
          </p:nvSpPr>
          <p:spPr>
            <a:xfrm>
              <a:off x="6541966" y="1676400"/>
              <a:ext cx="400050" cy="3429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25677" y="3206234"/>
                  <a:ext cx="1143000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Theory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677" y="3206234"/>
                  <a:ext cx="1143000" cy="369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298" t="-11628" r="-9934" b="-1372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3790891"/>
                <a:ext cx="4551217" cy="12286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𝑥𝑠</m:t>
                      </m:r>
                      <m:r>
                        <a:rPr lang="en-US" sz="2000" b="0" i="1" smtClean="0">
                          <a:latin typeface="Cambria Math"/>
                        </a:rPr>
                        <m:t>. </m:t>
                      </m:r>
                      <m:r>
                        <a:rPr lang="en-US" sz="2000" b="0" i="1" smtClean="0">
                          <a:latin typeface="Cambria Math"/>
                        </a:rPr>
                        <m:t>𝐶𝑜𝑛𝑠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≠</m:t>
                      </m:r>
                      <m:r>
                        <a:rPr lang="en-US" sz="2000" b="0" i="1" smtClean="0">
                          <a:latin typeface="Cambria Math"/>
                        </a:rPr>
                        <m:t>𝑁𝑖𝑙</m:t>
                      </m:r>
                      <m:r>
                        <a:rPr lang="en-US" sz="2000" b="0" i="1" smtClean="0">
                          <a:latin typeface="Cambria Math"/>
                        </a:rPr>
                        <m:t>≠</m:t>
                      </m:r>
                      <m:r>
                        <a:rPr lang="en-US" sz="2000" b="0" i="1" smtClean="0">
                          <a:latin typeface="Cambria Math"/>
                        </a:rPr>
                        <m:t>𝑏𝑎𝑑</m:t>
                      </m:r>
                      <m:r>
                        <a:rPr lang="en-US" sz="2000" b="0" i="1" smtClean="0">
                          <a:latin typeface="Cambria Math"/>
                        </a:rPr>
                        <m:t>≠</m:t>
                      </m:r>
                      <m:r>
                        <a:rPr lang="en-US" sz="2000" b="0" i="1" smtClean="0">
                          <a:latin typeface="Cambria Math"/>
                        </a:rPr>
                        <m:t>𝑢𝑛𝑟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𝑥𝑠</m:t>
                      </m:r>
                      <m:r>
                        <a:rPr lang="en-US" sz="2000" b="0" i="1" smtClean="0">
                          <a:latin typeface="Cambria Math"/>
                        </a:rPr>
                        <m:t>. </m:t>
                      </m:r>
                      <m:r>
                        <a:rPr lang="en-US" sz="2000" b="0" i="1" smtClean="0">
                          <a:latin typeface="Cambria Math"/>
                        </a:rPr>
                        <m:t>𝑠𝑒𝑙𝐶𝑜𝑛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∀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𝑥𝑠</m:t>
                      </m:r>
                      <m:r>
                        <a:rPr lang="en-US" sz="2000" i="1">
                          <a:latin typeface="Cambria Math"/>
                        </a:rPr>
                        <m:t>. </m:t>
                      </m:r>
                      <m:r>
                        <a:rPr lang="en-US" sz="2000" i="1">
                          <a:latin typeface="Cambria Math"/>
                        </a:rPr>
                        <m:t>𝑠𝑒𝑙𝐶𝑜𝑛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𝑥𝑠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90891"/>
                <a:ext cx="4551217" cy="12286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819400" y="1722758"/>
            <a:ext cx="3505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ata List a 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 Cons a (List a)| Nil 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962400" y="2667000"/>
            <a:ext cx="228600" cy="971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Higher-order functions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3816" y="1704108"/>
            <a:ext cx="2743199" cy="8104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head (Cons x 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xs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= x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ead _ =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76801" y="1704108"/>
                <a:ext cx="3581400" cy="6234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𝑥𝑠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𝑎𝑝𝑝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h𝑒𝑎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𝑝𝑡𝑟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 =</m:t>
                      </m:r>
                      <m:r>
                        <a:rPr lang="en-US" b="0" i="1" smtClean="0">
                          <a:latin typeface="Cambria Math"/>
                        </a:rPr>
                        <m:t>h𝑒𝑎𝑑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1704108"/>
                <a:ext cx="3581400" cy="6234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43815" y="3429000"/>
            <a:ext cx="2743200" cy="4191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double f x = f (f 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3817" y="5458692"/>
                <a:ext cx="3980584" cy="6234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𝑑𝑜𝑢𝑏𝑙𝑒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𝑎𝑝𝑝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𝑎𝑝𝑝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7" y="5458692"/>
                <a:ext cx="3980584" cy="623456"/>
              </a:xfrm>
              <a:prstGeom prst="rect">
                <a:avLst/>
              </a:prstGeom>
              <a:blipFill rotWithShape="1">
                <a:blip r:embed="rId3"/>
                <a:stretch>
                  <a:fillRect r="-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71726" y="4807526"/>
                <a:ext cx="5010150" cy="471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𝑎𝑝𝑝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𝑎𝑝𝑝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𝑑𝑜𝑢𝑏𝑙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𝑝𝑡𝑟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</a:rPr>
                        <m:t>𝑑𝑜𝑢𝑏𝑙𝑒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6" y="4807526"/>
                <a:ext cx="5010150" cy="471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3600450" y="2015836"/>
            <a:ext cx="1123950" cy="10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1904999" y="3962400"/>
            <a:ext cx="76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2734109" y="3962400"/>
            <a:ext cx="85291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Line Callout 1 11"/>
              <p:cNvSpPr/>
              <p:nvPr/>
            </p:nvSpPr>
            <p:spPr>
              <a:xfrm>
                <a:off x="5479473" y="3177081"/>
                <a:ext cx="2961409" cy="671019"/>
              </a:xfrm>
              <a:prstGeom prst="borderCallout1">
                <a:avLst>
                  <a:gd name="adj1" fmla="val -16371"/>
                  <a:gd name="adj2" fmla="val 47807"/>
                  <a:gd name="adj3" fmla="val -142141"/>
                  <a:gd name="adj4" fmla="val 938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Interpreted as the apply(.,.) combinator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Line Callout 1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73" y="3177081"/>
                <a:ext cx="2961409" cy="671019"/>
              </a:xfrm>
              <a:prstGeom prst="borderCallout1">
                <a:avLst>
                  <a:gd name="adj1" fmla="val -16371"/>
                  <a:gd name="adj2" fmla="val 47807"/>
                  <a:gd name="adj3" fmla="val -142141"/>
                  <a:gd name="adj4" fmla="val 9387"/>
                </a:avLst>
              </a:prstGeom>
              <a:blipFill rotWithShape="1">
                <a:blip r:embed="rId5"/>
                <a:stretch>
                  <a:fillRect l="-1224" r="-2245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1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Contracts denotationally and logically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4114800"/>
                <a:ext cx="8229600" cy="1981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       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           </a:t>
                </a:r>
                <a:r>
                  <a:rPr lang="en-US" dirty="0" smtClean="0">
                    <a:latin typeface="Cambria Math"/>
                    <a:ea typeface="Cambria Math"/>
                  </a:rPr>
                  <a:t>≙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𝑢𝑛𝑟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𝑢𝑛𝑟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∧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∉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 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∉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4114800"/>
                <a:ext cx="8229600" cy="1981200"/>
              </a:xfrm>
              <a:blipFill rotWithShape="1">
                <a:blip r:embed="rId2"/>
                <a:stretch>
                  <a:fillRect t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1" y="3581400"/>
            <a:ext cx="17525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Logically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5979"/>
            <a:ext cx="7086600" cy="11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600200"/>
            <a:ext cx="17525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Denotationally </a:t>
            </a:r>
          </a:p>
        </p:txBody>
      </p:sp>
    </p:spTree>
    <p:extLst>
      <p:ext uri="{BB962C8B-B14F-4D97-AF65-F5344CB8AC3E}">
        <p14:creationId xmlns:p14="http://schemas.microsoft.com/office/powerpoint/2010/main" val="25285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via denotational semantics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4572000"/>
              </a:xfrm>
            </p:spPr>
            <p:txBody>
              <a:bodyPr/>
              <a:lstStyle/>
              <a:p>
                <a:r>
                  <a:rPr lang="en-US" dirty="0" smtClean="0"/>
                  <a:t>Assume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𝑈𝑁𝑆𝐴𝑇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US" dirty="0" smtClean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⊢(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y previous theorems: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⊨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US" dirty="0" smtClean="0"/>
                  <a:t>… hence: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⊨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… which is equivalent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⟧ 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4572000"/>
              </a:xfrm>
              <a:blipFill rotWithShape="1">
                <a:blip r:embed="rId2"/>
                <a:stretch>
                  <a:fillRect l="-593" t="-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467600" y="5105400"/>
            <a:ext cx="1256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0179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3812</TotalTime>
  <Words>3084</Words>
  <Application>Microsoft Office PowerPoint</Application>
  <PresentationFormat>On-screen Show (4:3)</PresentationFormat>
  <Paragraphs>409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Clarity</vt:lpstr>
      <vt:lpstr>TOWARDS A Finite model theory for higher-order program verification </vt:lpstr>
      <vt:lpstr>The problem: verify Haskell programs</vt:lpstr>
      <vt:lpstr>Programs and properties</vt:lpstr>
      <vt:lpstr>Design</vt:lpstr>
      <vt:lpstr>Function definitions become FOL axioms</vt:lpstr>
      <vt:lpstr>Axiomatize (some) true facts about D_∞</vt:lpstr>
      <vt:lpstr>Higher-order functions</vt:lpstr>
      <vt:lpstr>Contracts denotationally and logically</vt:lpstr>
      <vt:lpstr>Soundness via denotational semantics</vt:lpstr>
      <vt:lpstr>Happy</vt:lpstr>
      <vt:lpstr>Happy?</vt:lpstr>
      <vt:lpstr>The reason: loss of finite models</vt:lpstr>
      <vt:lpstr>Loss of finite models is bad</vt:lpstr>
      <vt:lpstr>Two (fine) ways out of this situation </vt:lpstr>
      <vt:lpstr>The ideal modified translation</vt:lpstr>
      <vt:lpstr>The quest for (∗)^M …</vt:lpstr>
      <vt:lpstr>What is a counterexample?</vt:lpstr>
      <vt:lpstr>When a term does not satisfy its spec</vt:lpstr>
      <vt:lpstr>An example</vt:lpstr>
      <vt:lpstr>Propagation of min</vt:lpstr>
      <vt:lpstr>A requirement for completeness</vt:lpstr>
      <vt:lpstr>Completeness guides T^M design</vt:lpstr>
      <vt:lpstr>Provable bottoms and completeness</vt:lpstr>
      <vt:lpstr>Finite models</vt:lpstr>
      <vt:lpstr>Constructing finite models from traces</vt:lpstr>
      <vt:lpstr>Arrow contracts</vt:lpstr>
      <vt:lpstr>Completeness forces positive translation</vt:lpstr>
      <vt:lpstr>Soundness is for babies!</vt:lpstr>
      <vt:lpstr>Sadly we lost finite models again …</vt:lpstr>
      <vt:lpstr>Idea: weaken arrow contracts</vt:lpstr>
      <vt:lpstr>Is completeness really lost?</vt:lpstr>
      <vt:lpstr>… and does it matter?</vt:lpstr>
      <vt:lpstr>It’s really verification vs. model checking</vt:lpstr>
      <vt:lpstr>Thanks!</vt:lpstr>
      <vt:lpstr>Extra material</vt:lpstr>
      <vt:lpstr>Key idea: use denotational semantics</vt:lpstr>
      <vt:lpstr>… and use D_∞ itself as FOL structure</vt:lpstr>
      <vt:lpstr>Question: what about completeness?</vt:lpstr>
      <vt:lpstr>Ask for information on the whole closure?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Finite model theory for higher-order functional program verification </dc:title>
  <dc:creator>Dimitrios Vytiniotis</dc:creator>
  <cp:lastModifiedBy>Dimitrios Vytiniotis</cp:lastModifiedBy>
  <cp:revision>241</cp:revision>
  <dcterms:created xsi:type="dcterms:W3CDTF">2012-10-31T17:49:01Z</dcterms:created>
  <dcterms:modified xsi:type="dcterms:W3CDTF">2012-11-06T12:51:51Z</dcterms:modified>
</cp:coreProperties>
</file>