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2" r:id="rId2"/>
  </p:sldMasterIdLst>
  <p:notesMasterIdLst>
    <p:notesMasterId r:id="rId43"/>
  </p:notesMasterIdLst>
  <p:handoutMasterIdLst>
    <p:handoutMasterId r:id="rId44"/>
  </p:handoutMasterIdLst>
  <p:sldIdLst>
    <p:sldId id="831" r:id="rId3"/>
    <p:sldId id="921" r:id="rId4"/>
    <p:sldId id="938" r:id="rId5"/>
    <p:sldId id="939" r:id="rId6"/>
    <p:sldId id="924" r:id="rId7"/>
    <p:sldId id="925" r:id="rId8"/>
    <p:sldId id="926" r:id="rId9"/>
    <p:sldId id="967" r:id="rId10"/>
    <p:sldId id="929" r:id="rId11"/>
    <p:sldId id="930" r:id="rId12"/>
    <p:sldId id="968" r:id="rId13"/>
    <p:sldId id="969" r:id="rId14"/>
    <p:sldId id="970" r:id="rId15"/>
    <p:sldId id="971" r:id="rId16"/>
    <p:sldId id="972" r:id="rId17"/>
    <p:sldId id="973" r:id="rId18"/>
    <p:sldId id="976" r:id="rId19"/>
    <p:sldId id="940" r:id="rId20"/>
    <p:sldId id="941" r:id="rId21"/>
    <p:sldId id="944" r:id="rId22"/>
    <p:sldId id="946" r:id="rId23"/>
    <p:sldId id="947" r:id="rId24"/>
    <p:sldId id="948" r:id="rId25"/>
    <p:sldId id="950" r:id="rId26"/>
    <p:sldId id="966" r:id="rId27"/>
    <p:sldId id="952" r:id="rId28"/>
    <p:sldId id="953" r:id="rId29"/>
    <p:sldId id="954" r:id="rId30"/>
    <p:sldId id="955" r:id="rId31"/>
    <p:sldId id="956" r:id="rId32"/>
    <p:sldId id="933" r:id="rId33"/>
    <p:sldId id="957" r:id="rId34"/>
    <p:sldId id="958" r:id="rId35"/>
    <p:sldId id="964" r:id="rId36"/>
    <p:sldId id="959" r:id="rId37"/>
    <p:sldId id="960" r:id="rId38"/>
    <p:sldId id="961" r:id="rId39"/>
    <p:sldId id="965" r:id="rId40"/>
    <p:sldId id="962" r:id="rId41"/>
    <p:sldId id="96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5" autoAdjust="0"/>
    <p:restoredTop sz="99389" autoAdjust="0"/>
  </p:normalViewPr>
  <p:slideViewPr>
    <p:cSldViewPr>
      <p:cViewPr>
        <p:scale>
          <a:sx n="90" d="100"/>
          <a:sy n="90" d="100"/>
        </p:scale>
        <p:origin x="-4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4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val>
            <c:numRef>
              <c:f>Sheet1!$C$7:$C$11</c:f>
              <c:numCache>
                <c:formatCode>General</c:formatCode>
                <c:ptCount val="5"/>
                <c:pt idx="0">
                  <c:v>72</c:v>
                </c:pt>
                <c:pt idx="1">
                  <c:v>15</c:v>
                </c:pt>
                <c:pt idx="2">
                  <c:v>45</c:v>
                </c:pt>
                <c:pt idx="3">
                  <c:v>12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Sheet1!$C$7:$C$12</c:f>
              <c:numCache>
                <c:formatCode>General</c:formatCode>
                <c:ptCount val="6"/>
                <c:pt idx="0">
                  <c:v>72</c:v>
                </c:pt>
                <c:pt idx="1">
                  <c:v>15</c:v>
                </c:pt>
                <c:pt idx="2">
                  <c:v>45</c:v>
                </c:pt>
                <c:pt idx="3">
                  <c:v>12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Sheet1!$D$7:$D$12</c:f>
              <c:numCache>
                <c:formatCode>General</c:formatCode>
                <c:ptCount val="6"/>
                <c:pt idx="0">
                  <c:v>12</c:v>
                </c:pt>
                <c:pt idx="1">
                  <c:v>62</c:v>
                </c:pt>
                <c:pt idx="2">
                  <c:v>9</c:v>
                </c:pt>
                <c:pt idx="3">
                  <c:v>57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562112"/>
        <c:axId val="85563648"/>
        <c:axId val="0"/>
      </c:bar3DChart>
      <c:catAx>
        <c:axId val="8556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85563648"/>
        <c:crosses val="autoZero"/>
        <c:auto val="1"/>
        <c:lblAlgn val="ctr"/>
        <c:lblOffset val="100"/>
        <c:noMultiLvlLbl val="0"/>
      </c:catAx>
      <c:valAx>
        <c:axId val="8556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562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3402E-10C4-4351-8E44-F08098447427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84FC9-53D5-491F-8106-336A4819AD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2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A656A-B2BC-434D-96CC-E6A0F022C9AF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FA0A-247C-4052-B2C4-5C47B891A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3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Papers</a:t>
            </a:r>
            <a:r>
              <a:rPr lang="en-GB" baseline="0" dirty="0" smtClean="0"/>
              <a:t> based on experimental results made clear the urgent need for a better way to produce embedded software.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85F3-CE04-479E-AA6B-69E7676B80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0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Random</a:t>
            </a:r>
            <a:r>
              <a:rPr lang="en-GB" baseline="0" dirty="0" smtClean="0"/>
              <a:t> abstract graph indicating experimental nature of PLDI papers.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85F3-CE04-479E-AA6B-69E7676B80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8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Random</a:t>
            </a:r>
            <a:r>
              <a:rPr lang="en-GB" baseline="0" dirty="0" smtClean="0"/>
              <a:t> abstract graph indicating experimental nature of PLDI papers.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85F3-CE04-479E-AA6B-69E7676B80F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8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Theoretically based conferences</a:t>
            </a:r>
            <a:r>
              <a:rPr lang="en-GB" baseline="0" dirty="0" smtClean="0"/>
              <a:t> grappled with the theory and semantics of systems suitable for producing embedded systems (slides of random definitions and proofs).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85F3-CE04-479E-AA6B-69E7676B80F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5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6974" y="274926"/>
            <a:ext cx="8230054" cy="501588"/>
          </a:xfrm>
          <a:prstGeom prst="rect">
            <a:avLst/>
          </a:prstGeom>
        </p:spPr>
        <p:txBody>
          <a:bodyPr lIns="64008" tIns="32004" rIns="64008" bIns="32004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55255"/>
            <a:ext cx="3780971" cy="4347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03310" y="1255713"/>
            <a:ext cx="3962400" cy="43465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ab_PP_Banner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21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747"/>
            <a:ext cx="8229600" cy="416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fld id="{105B0A48-393B-4D0F-8DEC-1BB258B06BBE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BAA7-6130-4C1D-B0B8-9F932F5E9EEC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C8AF-E7B9-4ACD-8104-2557CB7F31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572560" cy="1470025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Segoe UI Semibold" pitchFamily="34" charset="0"/>
              </a:rPr>
              <a:t>Running Dynamic Algorithms on </a:t>
            </a:r>
            <a:br>
              <a:rPr lang="en-GB" sz="4000" dirty="0" smtClean="0">
                <a:latin typeface="Segoe UI Semibold" pitchFamily="34" charset="0"/>
              </a:rPr>
            </a:br>
            <a:r>
              <a:rPr lang="en-GB" sz="4000" dirty="0" smtClean="0">
                <a:latin typeface="Segoe UI Semibold" pitchFamily="34" charset="0"/>
              </a:rPr>
              <a:t>Static Hardware</a:t>
            </a:r>
            <a:endParaRPr lang="en-GB" sz="4000" dirty="0">
              <a:latin typeface="Segoe UI Semi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8786874" cy="1285884"/>
          </a:xfrm>
        </p:spPr>
        <p:txBody>
          <a:bodyPr>
            <a:noAutofit/>
          </a:bodyPr>
          <a:lstStyle/>
          <a:p>
            <a:endParaRPr lang="en-GB" sz="2000" dirty="0" smtClean="0"/>
          </a:p>
          <a:p>
            <a:r>
              <a:rPr lang="en-GB" dirty="0" smtClean="0">
                <a:latin typeface="Microsoft JhengHei" pitchFamily="34" charset="-120"/>
                <a:ea typeface="Microsoft JhengHei" pitchFamily="34" charset="-120"/>
              </a:rPr>
              <a:t>Stephen Edwards (Columbia)</a:t>
            </a:r>
          </a:p>
          <a:p>
            <a:r>
              <a:rPr lang="en-GB" dirty="0" smtClean="0">
                <a:latin typeface="Microsoft JhengHei" pitchFamily="34" charset="-120"/>
                <a:ea typeface="Microsoft JhengHei" pitchFamily="34" charset="-120"/>
              </a:rPr>
              <a:t>Simon Peyton Jones, MSR Cambridge</a:t>
            </a:r>
          </a:p>
          <a:p>
            <a:r>
              <a:rPr lang="en-GB" sz="2800" dirty="0" smtClean="0">
                <a:latin typeface="Microsoft JhengHei" pitchFamily="34" charset="-120"/>
                <a:ea typeface="Microsoft JhengHei" pitchFamily="34" charset="-120"/>
              </a:rPr>
              <a:t>Satnam Singh, MSR Cambridge</a:t>
            </a:r>
          </a:p>
        </p:txBody>
      </p:sp>
      <p:pic>
        <p:nvPicPr>
          <p:cNvPr id="8" name="Picture 2" descr="ml40x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1761293" cy="151022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24" y="2589929"/>
            <a:ext cx="2808312" cy="218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519042"/>
      </p:ext>
    </p:extLst>
  </p:cSld>
  <p:clrMapOvr>
    <a:masterClrMapping/>
  </p:clrMapOvr>
  <p:transition advTm="605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1720" y="908720"/>
            <a:ext cx="506129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     </a:t>
            </a:r>
          </a:p>
          <a:p>
            <a:r>
              <a:rPr lang="en-GB" sz="1200" dirty="0"/>
              <a:t>        when s1 =&gt; -- n and fib n-1 has been computed and is on the stack</a:t>
            </a:r>
          </a:p>
          <a:p>
            <a:r>
              <a:rPr lang="en-GB" sz="1200" dirty="0"/>
              <a:t>                   -- now compute fib n-2</a:t>
            </a:r>
          </a:p>
          <a:p>
            <a:r>
              <a:rPr lang="en-GB" sz="1200" dirty="0"/>
              <a:t>                   pop (fibn1, stack, </a:t>
            </a:r>
            <a:r>
              <a:rPr lang="en-GB" sz="1200" dirty="0" err="1"/>
              <a:t>stack_index</a:t>
            </a:r>
            <a:r>
              <a:rPr lang="en-GB" sz="1200" dirty="0"/>
              <a:t>) ; -- pop fib n-1</a:t>
            </a:r>
          </a:p>
          <a:p>
            <a:r>
              <a:rPr lang="en-GB" sz="1200" dirty="0"/>
              <a:t>                   pop (top, stack, </a:t>
            </a:r>
            <a:r>
              <a:rPr lang="en-GB" sz="1200" dirty="0" err="1"/>
              <a:t>stack_index</a:t>
            </a:r>
            <a:r>
              <a:rPr lang="en-GB" sz="1200" dirty="0"/>
              <a:t>) ; -- pop n</a:t>
            </a:r>
          </a:p>
          <a:p>
            <a:r>
              <a:rPr lang="en-GB" sz="1200" dirty="0"/>
              <a:t>                   push (fibn1, stack, </a:t>
            </a:r>
            <a:r>
              <a:rPr lang="en-GB" sz="1200" dirty="0" err="1"/>
              <a:t>stack_index</a:t>
            </a:r>
            <a:r>
              <a:rPr lang="en-GB" sz="1200" dirty="0"/>
              <a:t>) ; -- push fib n-1 for s2</a:t>
            </a:r>
          </a:p>
          <a:p>
            <a:r>
              <a:rPr lang="en-GB" sz="1200" dirty="0"/>
              <a:t>                   n2 := top - 2 ;</a:t>
            </a:r>
          </a:p>
          <a:p>
            <a:r>
              <a:rPr lang="en-GB" sz="1200" dirty="0"/>
              <a:t>                   push (n2, stack, </a:t>
            </a:r>
            <a:r>
              <a:rPr lang="en-GB" sz="1200" dirty="0" err="1"/>
              <a:t>stack_index</a:t>
            </a:r>
            <a:r>
              <a:rPr lang="en-GB" sz="1200" dirty="0"/>
              <a:t>) ; -- push n-2</a:t>
            </a:r>
          </a:p>
          <a:p>
            <a:r>
              <a:rPr lang="en-GB" sz="1200" dirty="0"/>
              <a:t>                   -- set s2 as the jump point</a:t>
            </a:r>
          </a:p>
          <a:p>
            <a:r>
              <a:rPr lang="en-GB" sz="1200" dirty="0"/>
              <a:t>                   </a:t>
            </a:r>
            <a:r>
              <a:rPr lang="en-GB" sz="1200" dirty="0" err="1"/>
              <a:t>push_jump</a:t>
            </a:r>
            <a:r>
              <a:rPr lang="en-GB" sz="1200" dirty="0"/>
              <a:t> (s2, </a:t>
            </a:r>
            <a:r>
              <a:rPr lang="en-GB" sz="1200" dirty="0" err="1"/>
              <a:t>jump_stack</a:t>
            </a:r>
            <a:r>
              <a:rPr lang="en-GB" sz="1200" dirty="0"/>
              <a:t>, </a:t>
            </a:r>
            <a:r>
              <a:rPr lang="en-GB" sz="1200" dirty="0" err="1"/>
              <a:t>jump_index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 -- </a:t>
            </a:r>
            <a:r>
              <a:rPr lang="en-GB" sz="1200" dirty="0" err="1"/>
              <a:t>recurse</a:t>
            </a:r>
            <a:endParaRPr lang="en-GB" sz="1200" dirty="0"/>
          </a:p>
          <a:p>
            <a:r>
              <a:rPr lang="en-GB" sz="1200" dirty="0"/>
              <a:t>                   state := </a:t>
            </a:r>
            <a:r>
              <a:rPr lang="en-GB" sz="1200" dirty="0" err="1"/>
              <a:t>recurse</a:t>
            </a:r>
            <a:r>
              <a:rPr lang="en-GB" sz="1200" dirty="0"/>
              <a:t> ;</a:t>
            </a:r>
          </a:p>
          <a:p>
            <a:r>
              <a:rPr lang="en-GB" sz="1200" dirty="0"/>
              <a:t>        when s2 =&gt; pop (fibn2,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 pop (fibn1,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 fib := fibn1 + fibn2 ;</a:t>
            </a:r>
          </a:p>
          <a:p>
            <a:r>
              <a:rPr lang="en-GB" sz="1200" dirty="0"/>
              <a:t>                   push (fib,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 -- return </a:t>
            </a:r>
          </a:p>
          <a:p>
            <a:r>
              <a:rPr lang="en-GB" sz="1200" dirty="0"/>
              <a:t>                   </a:t>
            </a:r>
            <a:r>
              <a:rPr lang="en-GB" sz="1200" dirty="0" err="1"/>
              <a:t>pop_jump</a:t>
            </a:r>
            <a:r>
              <a:rPr lang="en-GB" sz="1200" dirty="0"/>
              <a:t> (state, </a:t>
            </a:r>
            <a:r>
              <a:rPr lang="en-GB" sz="1200" dirty="0" err="1"/>
              <a:t>jump_stack</a:t>
            </a:r>
            <a:r>
              <a:rPr lang="en-GB" sz="1200" dirty="0"/>
              <a:t>, </a:t>
            </a:r>
            <a:r>
              <a:rPr lang="en-GB" sz="1200" dirty="0" err="1"/>
              <a:t>jump_index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 when </a:t>
            </a:r>
            <a:r>
              <a:rPr lang="en-GB" sz="1200" dirty="0" err="1"/>
              <a:t>finish_point</a:t>
            </a:r>
            <a:r>
              <a:rPr lang="en-GB" sz="1200" dirty="0"/>
              <a:t> =&gt; pop (fib,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           f &lt;= fib ;</a:t>
            </a:r>
          </a:p>
          <a:p>
            <a:r>
              <a:rPr lang="en-GB" sz="1200" dirty="0"/>
              <a:t>                             </a:t>
            </a:r>
            <a:r>
              <a:rPr lang="en-GB" sz="1200" dirty="0" err="1"/>
              <a:t>f_rdy</a:t>
            </a:r>
            <a:r>
              <a:rPr lang="en-GB" sz="1200" dirty="0"/>
              <a:t> &lt;= '1' ;</a:t>
            </a:r>
          </a:p>
          <a:p>
            <a:r>
              <a:rPr lang="en-GB" sz="1200" dirty="0"/>
              <a:t>                             state := </a:t>
            </a:r>
            <a:r>
              <a:rPr lang="en-GB" sz="1200" dirty="0" err="1"/>
              <a:t>release_ready</a:t>
            </a:r>
            <a:r>
              <a:rPr lang="en-GB" sz="1200" dirty="0"/>
              <a:t> ;</a:t>
            </a:r>
          </a:p>
          <a:p>
            <a:r>
              <a:rPr lang="en-GB" sz="1200" dirty="0"/>
              <a:t>                             </a:t>
            </a:r>
            <a:r>
              <a:rPr lang="en-GB" sz="1200" dirty="0" err="1"/>
              <a:t>stack_index</a:t>
            </a:r>
            <a:r>
              <a:rPr lang="en-GB" sz="1200" dirty="0"/>
              <a:t> := 0 ;</a:t>
            </a:r>
          </a:p>
          <a:p>
            <a:r>
              <a:rPr lang="en-GB" sz="1200" dirty="0"/>
              <a:t>                             </a:t>
            </a:r>
            <a:r>
              <a:rPr lang="en-GB" sz="1200" dirty="0" err="1"/>
              <a:t>jump_index</a:t>
            </a:r>
            <a:r>
              <a:rPr lang="en-GB" sz="1200" dirty="0"/>
              <a:t> := 0 ;</a:t>
            </a:r>
          </a:p>
          <a:p>
            <a:r>
              <a:rPr lang="en-GB" sz="1200" dirty="0"/>
              <a:t>        when </a:t>
            </a:r>
            <a:r>
              <a:rPr lang="en-GB" sz="1200" dirty="0" err="1"/>
              <a:t>release_ready</a:t>
            </a:r>
            <a:r>
              <a:rPr lang="en-GB" sz="1200" dirty="0"/>
              <a:t> =&gt; </a:t>
            </a:r>
            <a:r>
              <a:rPr lang="en-GB" sz="1200" dirty="0" err="1"/>
              <a:t>f_rdy</a:t>
            </a:r>
            <a:r>
              <a:rPr lang="en-GB" sz="1200" dirty="0"/>
              <a:t> &lt;= '0' ;</a:t>
            </a:r>
          </a:p>
          <a:p>
            <a:r>
              <a:rPr lang="en-GB" sz="1200" dirty="0"/>
              <a:t>                              state := ready ;</a:t>
            </a:r>
          </a:p>
          <a:p>
            <a:r>
              <a:rPr lang="en-GB" sz="1200" dirty="0"/>
              <a:t>      end case ;</a:t>
            </a:r>
          </a:p>
          <a:p>
            <a:r>
              <a:rPr lang="en-GB" sz="1200" dirty="0"/>
              <a:t>    end if ;</a:t>
            </a:r>
          </a:p>
          <a:p>
            <a:r>
              <a:rPr lang="en-GB" sz="1200" dirty="0"/>
              <a:t>  end process </a:t>
            </a:r>
            <a:r>
              <a:rPr lang="en-GB" sz="1200" dirty="0" err="1"/>
              <a:t>compute_fib</a:t>
            </a:r>
            <a:r>
              <a:rPr lang="en-GB" sz="1200" dirty="0"/>
              <a:t> ;</a:t>
            </a:r>
          </a:p>
          <a:p>
            <a:r>
              <a:rPr lang="en-GB" sz="1200" dirty="0"/>
              <a:t>  </a:t>
            </a:r>
          </a:p>
          <a:p>
            <a:r>
              <a:rPr lang="en-GB" sz="1200" dirty="0"/>
              <a:t>end architecture manual ;</a:t>
            </a:r>
          </a:p>
        </p:txBody>
      </p:sp>
    </p:spTree>
    <p:extLst>
      <p:ext uri="{BB962C8B-B14F-4D97-AF65-F5344CB8AC3E}">
        <p14:creationId xmlns:p14="http://schemas.microsoft.com/office/powerpoint/2010/main" val="18635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PLDI 1998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5656" y="5949280"/>
            <a:ext cx="619268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75656" y="1844824"/>
            <a:ext cx="0" cy="41044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75656" y="3789040"/>
            <a:ext cx="1152128" cy="15121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27784" y="3789040"/>
            <a:ext cx="792088" cy="5760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19872" y="3068960"/>
            <a:ext cx="936104" cy="129614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55976" y="3068960"/>
            <a:ext cx="864096" cy="5040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20072" y="2060848"/>
            <a:ext cx="1368152" cy="15121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PLDI 1999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643036"/>
              </p:ext>
            </p:extLst>
          </p:nvPr>
        </p:nvGraphicFramePr>
        <p:xfrm>
          <a:off x="2123728" y="2276872"/>
          <a:ext cx="5022304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2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PLDI 2000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234508"/>
              </p:ext>
            </p:extLst>
          </p:nvPr>
        </p:nvGraphicFramePr>
        <p:xfrm>
          <a:off x="1979712" y="1916832"/>
          <a:ext cx="5238328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09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POPL 1998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61341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POPL 1999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6364"/>
            <a:ext cx="4104456" cy="155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32084"/>
            <a:ext cx="3783796" cy="153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6" y="4077072"/>
            <a:ext cx="4562457" cy="157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83" y="4077185"/>
            <a:ext cx="4032448" cy="16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1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POPL 2000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65795" y="1836987"/>
            <a:ext cx="4252939" cy="1456581"/>
            <a:chOff x="395536" y="1796364"/>
            <a:chExt cx="8610595" cy="392699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96364"/>
              <a:ext cx="4104456" cy="1555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32084"/>
              <a:ext cx="3783796" cy="1535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26" y="4077072"/>
              <a:ext cx="4562457" cy="1577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683" y="4077185"/>
              <a:ext cx="4032448" cy="1646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509650" y="1869824"/>
            <a:ext cx="4252939" cy="1456581"/>
            <a:chOff x="395536" y="1796364"/>
            <a:chExt cx="8610595" cy="392699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96364"/>
              <a:ext cx="4104456" cy="1555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32084"/>
              <a:ext cx="3783796" cy="1535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26" y="4077072"/>
              <a:ext cx="4562457" cy="1577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683" y="4077185"/>
              <a:ext cx="4032448" cy="1646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35029" y="3541917"/>
            <a:ext cx="4252939" cy="1456581"/>
            <a:chOff x="395536" y="1796364"/>
            <a:chExt cx="8610595" cy="392699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96364"/>
              <a:ext cx="4104456" cy="1555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32084"/>
              <a:ext cx="3783796" cy="1535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26" y="4077072"/>
              <a:ext cx="4562457" cy="1577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683" y="4077185"/>
              <a:ext cx="4032448" cy="1646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578884" y="3574754"/>
            <a:ext cx="4252939" cy="1456581"/>
            <a:chOff x="395536" y="1796364"/>
            <a:chExt cx="8610595" cy="392699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96364"/>
              <a:ext cx="4104456" cy="1555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32084"/>
              <a:ext cx="3783796" cy="1535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26" y="4077072"/>
              <a:ext cx="4562457" cy="1577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683" y="4077185"/>
              <a:ext cx="4032448" cy="1646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9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pagesperso-orange.fr/anglaisepernon/usa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484784"/>
            <a:ext cx="2513383" cy="1584176"/>
          </a:xfrm>
          <a:prstGeom prst="rect">
            <a:avLst/>
          </a:prstGeom>
          <a:noFill/>
        </p:spPr>
      </p:pic>
      <p:pic>
        <p:nvPicPr>
          <p:cNvPr id="104452" name="Picture 4" descr="http://db.cornwall.gov.uk/ltp/ltp20062008/images/highresRGB/33292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84784"/>
            <a:ext cx="2376264" cy="1585005"/>
          </a:xfrm>
          <a:prstGeom prst="rect">
            <a:avLst/>
          </a:prstGeom>
          <a:noFill/>
        </p:spPr>
      </p:pic>
      <p:pic>
        <p:nvPicPr>
          <p:cNvPr id="104454" name="Picture 6" descr="http://www.how-to-make-money-with-your-camera.co.uk/UK%20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2880320" cy="1579899"/>
          </a:xfrm>
          <a:prstGeom prst="rect">
            <a:avLst/>
          </a:prstGeom>
          <a:noFill/>
        </p:spPr>
      </p:pic>
      <p:pic>
        <p:nvPicPr>
          <p:cNvPr id="104456" name="Picture 8" descr="http://powip.com/wp-content/uploads/2009/09/wildlife-monkeys-hear-no-evil-see-no-evil-speak-no-ev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2564284" cy="1923213"/>
          </a:xfrm>
          <a:prstGeom prst="rect">
            <a:avLst/>
          </a:prstGeom>
          <a:noFill/>
        </p:spPr>
      </p:pic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1312" y="3789040"/>
            <a:ext cx="33626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2" descr="http://www.gemplers.com/images/items/165531-lr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573016"/>
            <a:ext cx="1412156" cy="1614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7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70916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Write a functional program, with</a:t>
            </a:r>
          </a:p>
          <a:p>
            <a:pPr lvl="1"/>
            <a:r>
              <a:rPr lang="en-GB" sz="2400" dirty="0" smtClean="0"/>
              <a:t>Unrestricted recursion</a:t>
            </a:r>
          </a:p>
          <a:p>
            <a:pPr lvl="1"/>
            <a:r>
              <a:rPr lang="en-GB" sz="2400" dirty="0" smtClean="0"/>
              <a:t>Algebraic data types</a:t>
            </a:r>
          </a:p>
          <a:p>
            <a:pPr lvl="1"/>
            <a:r>
              <a:rPr lang="en-GB" sz="2400" dirty="0" smtClean="0"/>
              <a:t>Heap allocation</a:t>
            </a:r>
          </a:p>
          <a:p>
            <a:r>
              <a:rPr lang="en-GB" sz="2800" dirty="0" smtClean="0"/>
              <a:t>Compile it quickly to FPGA</a:t>
            </a:r>
          </a:p>
          <a:p>
            <a:r>
              <a:rPr lang="en-GB" sz="2800" dirty="0" smtClean="0"/>
              <a:t>Main payoff: rapid development, exploration</a:t>
            </a:r>
          </a:p>
          <a:p>
            <a:r>
              <a:rPr lang="en-GB" sz="2800" dirty="0" smtClean="0"/>
              <a:t>Non-goal: squeezing the last drops of performance from the hardware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62125" y="5693569"/>
            <a:ext cx="5572125" cy="1021556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Generally: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significantly broaden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the range of applications that can be directly compiled into hardware with no fuss</a:t>
            </a:r>
          </a:p>
        </p:txBody>
      </p:sp>
    </p:spTree>
    <p:extLst>
      <p:ext uri="{BB962C8B-B14F-4D97-AF65-F5344CB8AC3E}">
        <p14:creationId xmlns:p14="http://schemas.microsoft.com/office/powerpoint/2010/main" val="31224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Searching tree-structured dictionaries</a:t>
            </a:r>
          </a:p>
          <a:p>
            <a:r>
              <a:rPr lang="en-GB" dirty="0" smtClean="0"/>
              <a:t>Directly representing recursive algorithms in hardware </a:t>
            </a:r>
          </a:p>
          <a:p>
            <a:r>
              <a:rPr lang="en-GB" dirty="0" smtClean="0"/>
              <a:t>Huffman encoding </a:t>
            </a:r>
          </a:p>
          <a:p>
            <a:r>
              <a:rPr lang="en-GB" dirty="0" smtClean="0"/>
              <a:t>Recursive definitions of mathematical operations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0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794579"/>
            <a:ext cx="79953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XC6VLX760 758,784 logic cells, 864 DSP blocks,</a:t>
            </a:r>
          </a:p>
          <a:p>
            <a:pPr algn="ctr"/>
            <a:r>
              <a:rPr lang="en-GB" sz="3200" dirty="0" smtClean="0"/>
              <a:t> 1,440 dual ported 18Kb RAMs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5344556" cy="545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75656" y="3861048"/>
            <a:ext cx="2448272" cy="0"/>
          </a:xfrm>
          <a:prstGeom prst="straightConnector1">
            <a:avLst/>
          </a:prstGeom>
          <a:ln w="34925">
            <a:solidFill>
              <a:schemeClr val="accent6">
                <a:lumMod val="75000"/>
                <a:alpha val="4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3564632"/>
            <a:ext cx="14093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32-bit</a:t>
            </a:r>
          </a:p>
          <a:p>
            <a:r>
              <a:rPr lang="en-GB" dirty="0"/>
              <a:t>i</a:t>
            </a:r>
            <a:r>
              <a:rPr lang="en-GB" dirty="0" smtClean="0"/>
              <a:t>nteger</a:t>
            </a:r>
          </a:p>
          <a:p>
            <a:r>
              <a:rPr lang="en-GB" dirty="0" smtClean="0"/>
              <a:t>Adder</a:t>
            </a:r>
          </a:p>
          <a:p>
            <a:r>
              <a:rPr lang="en-GB" dirty="0" smtClean="0"/>
              <a:t>(32/474,240)</a:t>
            </a:r>
          </a:p>
          <a:p>
            <a:r>
              <a:rPr lang="en-GB" dirty="0" smtClean="0"/>
              <a:t>&gt;700MHz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364502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332x1440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96089" y="1093386"/>
            <a:ext cx="1936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14820 </a:t>
            </a:r>
            <a:r>
              <a:rPr lang="en-GB" dirty="0" err="1" smtClean="0"/>
              <a:t>sim</a:t>
            </a:r>
            <a:r>
              <a:rPr lang="en-GB" dirty="0" smtClean="0"/>
              <a:t>-adds</a:t>
            </a:r>
          </a:p>
          <a:p>
            <a:r>
              <a:rPr lang="en-GB" dirty="0" smtClean="0"/>
              <a:t>1,037,400,000,000</a:t>
            </a:r>
          </a:p>
          <a:p>
            <a:r>
              <a:rPr lang="en-GB" dirty="0" smtClean="0"/>
              <a:t>additions/second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8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17632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Compiling programs to hardware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9095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dirty="0" smtClean="0"/>
              <a:t>First order functional language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Inline (absolutely) all function calls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Result can be directly interpreted as hardware</a:t>
            </a:r>
          </a:p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Every call instantiates a copy of that function’s RHS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No recursive functions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[Readily extends to unrolling recursive functions with statically known arguments]</a:t>
            </a:r>
          </a:p>
        </p:txBody>
      </p:sp>
    </p:spTree>
    <p:extLst>
      <p:ext uri="{BB962C8B-B14F-4D97-AF65-F5344CB8AC3E}">
        <p14:creationId xmlns:p14="http://schemas.microsoft.com/office/powerpoint/2010/main" val="18170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simple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772816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rgbClr val="7030A0"/>
                </a:solidFill>
              </a:rPr>
              <a:t>Extend “Every call instantiates a copy of that function’s RHS” </a:t>
            </a:r>
            <a:r>
              <a:rPr lang="en-GB" sz="2400" b="1" dirty="0" smtClean="0"/>
              <a:t>to recursive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524" y="2651853"/>
            <a:ext cx="4276726" cy="1754326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-&gt;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0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1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n = 1 + fib (n-1) + fib (n-2)</a:t>
            </a:r>
          </a:p>
          <a:p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main x y = fib x * fib 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52550" y="5130285"/>
            <a:ext cx="981075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fib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90650" y="5787510"/>
            <a:ext cx="942975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fib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33700" y="5444610"/>
            <a:ext cx="666750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*</a:t>
            </a:r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>
            <a:off x="2333625" y="5419726"/>
            <a:ext cx="600075" cy="314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2333625" y="5734051"/>
            <a:ext cx="600075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3"/>
            <a:endCxn id="6" idx="1"/>
          </p:cNvCxnSpPr>
          <p:nvPr/>
        </p:nvCxnSpPr>
        <p:spPr>
          <a:xfrm flipV="1">
            <a:off x="609600" y="5419726"/>
            <a:ext cx="742950" cy="36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5749" y="5238750"/>
            <a:ext cx="3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21" idx="3"/>
            <a:endCxn id="7" idx="1"/>
          </p:cNvCxnSpPr>
          <p:nvPr/>
        </p:nvCxnSpPr>
        <p:spPr>
          <a:xfrm flipV="1">
            <a:off x="638175" y="6076951"/>
            <a:ext cx="752475" cy="36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00" y="5895975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8" idx="3"/>
          </p:cNvCxnSpPr>
          <p:nvPr/>
        </p:nvCxnSpPr>
        <p:spPr>
          <a:xfrm flipV="1">
            <a:off x="3600450" y="5724526"/>
            <a:ext cx="866775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5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simple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 smtClean="0"/>
              <a:t>Extend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“Every call instantiates a copy of that function’s RHS” </a:t>
            </a:r>
            <a:r>
              <a:rPr lang="en-GB" sz="2400" b="1" dirty="0" smtClean="0"/>
              <a:t>to recursive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524" y="2651853"/>
            <a:ext cx="4276726" cy="1754326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-&gt;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0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1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n = 1 + fib (n-1) + fib (n-2)</a:t>
            </a:r>
          </a:p>
          <a:p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main x y = fib x * fib 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52550" y="5130285"/>
            <a:ext cx="981075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fib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90650" y="5787510"/>
            <a:ext cx="942975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fib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33700" y="5444610"/>
            <a:ext cx="666750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*</a:t>
            </a:r>
          </a:p>
        </p:txBody>
      </p:sp>
      <p:cxnSp>
        <p:nvCxnSpPr>
          <p:cNvPr id="10" name="Straight Arrow Connector 9"/>
          <p:cNvCxnSpPr>
            <a:stCxn id="6" idx="3"/>
            <a:endCxn id="8" idx="1"/>
          </p:cNvCxnSpPr>
          <p:nvPr/>
        </p:nvCxnSpPr>
        <p:spPr>
          <a:xfrm>
            <a:off x="2333625" y="5419726"/>
            <a:ext cx="600075" cy="314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2333625" y="5734051"/>
            <a:ext cx="600075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3"/>
            <a:endCxn id="6" idx="1"/>
          </p:cNvCxnSpPr>
          <p:nvPr/>
        </p:nvCxnSpPr>
        <p:spPr>
          <a:xfrm flipV="1">
            <a:off x="609600" y="5419726"/>
            <a:ext cx="742950" cy="36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5749" y="5238750"/>
            <a:ext cx="3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21" idx="3"/>
            <a:endCxn id="7" idx="1"/>
          </p:cNvCxnSpPr>
          <p:nvPr/>
        </p:nvCxnSpPr>
        <p:spPr>
          <a:xfrm flipV="1">
            <a:off x="638175" y="6076951"/>
            <a:ext cx="752475" cy="36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00" y="5895975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8" idx="3"/>
          </p:cNvCxnSpPr>
          <p:nvPr/>
        </p:nvCxnSpPr>
        <p:spPr>
          <a:xfrm flipV="1">
            <a:off x="3600450" y="5724526"/>
            <a:ext cx="866775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6029325" y="2519721"/>
            <a:ext cx="2247900" cy="2009061"/>
          </a:xfrm>
          <a:prstGeom prst="wedgeRoundRectCallout">
            <a:avLst>
              <a:gd name="adj1" fmla="val -211088"/>
              <a:gd name="adj2" fmla="val 78698"/>
              <a:gd name="adj3" fmla="val 16667"/>
            </a:avLst>
          </a:prstGeom>
          <a:solidFill>
            <a:srgbClr val="00CC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Question: what is in these “fib” boxes? </a:t>
            </a:r>
          </a:p>
        </p:txBody>
      </p:sp>
    </p:spTree>
    <p:extLst>
      <p:ext uri="{BB962C8B-B14F-4D97-AF65-F5344CB8AC3E}">
        <p14:creationId xmlns:p14="http://schemas.microsoft.com/office/powerpoint/2010/main" val="27673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3705225" y="4895850"/>
            <a:ext cx="5105400" cy="1733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simple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 smtClean="0"/>
              <a:t>Extend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“Every call instantiates a copy of that function’s RHS” </a:t>
            </a:r>
            <a:r>
              <a:rPr lang="en-GB" sz="2400" b="1" dirty="0" smtClean="0"/>
              <a:t>to recursive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524" y="2651853"/>
            <a:ext cx="4276726" cy="1754326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-&gt;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0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1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n = 1 + fib (n-1) + fib (n-2)</a:t>
            </a:r>
          </a:p>
          <a:p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main x y = fib x * fib 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52550" y="5130285"/>
            <a:ext cx="981075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fib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829300" y="2758085"/>
            <a:ext cx="3105149" cy="1532334"/>
          </a:xfrm>
          <a:prstGeom prst="wedgeRoundRectCallout">
            <a:avLst>
              <a:gd name="adj1" fmla="val -45187"/>
              <a:gd name="adj2" fmla="val 84071"/>
              <a:gd name="adj3" fmla="val 16667"/>
            </a:avLst>
          </a:prstGeom>
          <a:solidFill>
            <a:srgbClr val="00CC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Non-answer: instantiate the body of fib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19800" y="5039797"/>
            <a:ext cx="981075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fib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7900" y="5730360"/>
            <a:ext cx="942975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fib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67575" y="5377935"/>
            <a:ext cx="390525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91075" y="5039797"/>
            <a:ext cx="666750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91075" y="5730360"/>
            <a:ext cx="666750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-2</a:t>
            </a:r>
          </a:p>
        </p:txBody>
      </p:sp>
      <p:cxnSp>
        <p:nvCxnSpPr>
          <p:cNvPr id="29" name="Straight Arrow Connector 28"/>
          <p:cNvCxnSpPr>
            <a:endCxn id="23" idx="1"/>
          </p:cNvCxnSpPr>
          <p:nvPr/>
        </p:nvCxnSpPr>
        <p:spPr>
          <a:xfrm>
            <a:off x="3333751" y="5319385"/>
            <a:ext cx="1457324" cy="98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24" idx="1"/>
          </p:cNvCxnSpPr>
          <p:nvPr/>
        </p:nvCxnSpPr>
        <p:spPr>
          <a:xfrm>
            <a:off x="3333751" y="5319385"/>
            <a:ext cx="1457324" cy="7004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8001000" y="5387461"/>
            <a:ext cx="638175" cy="578882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+1</a:t>
            </a:r>
          </a:p>
        </p:txBody>
      </p:sp>
      <p:cxnSp>
        <p:nvCxnSpPr>
          <p:cNvPr id="47" name="Straight Arrow Connector 46"/>
          <p:cNvCxnSpPr>
            <a:stCxn id="23" idx="3"/>
            <a:endCxn id="17" idx="1"/>
          </p:cNvCxnSpPr>
          <p:nvPr/>
        </p:nvCxnSpPr>
        <p:spPr>
          <a:xfrm>
            <a:off x="5457825" y="5329238"/>
            <a:ext cx="5619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4" idx="3"/>
            <a:endCxn id="18" idx="1"/>
          </p:cNvCxnSpPr>
          <p:nvPr/>
        </p:nvCxnSpPr>
        <p:spPr>
          <a:xfrm>
            <a:off x="5457825" y="6019801"/>
            <a:ext cx="6000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" idx="3"/>
            <a:endCxn id="22" idx="1"/>
          </p:cNvCxnSpPr>
          <p:nvPr/>
        </p:nvCxnSpPr>
        <p:spPr>
          <a:xfrm flipV="1">
            <a:off x="7000875" y="5667376"/>
            <a:ext cx="266700" cy="352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" idx="3"/>
            <a:endCxn id="22" idx="1"/>
          </p:cNvCxnSpPr>
          <p:nvPr/>
        </p:nvCxnSpPr>
        <p:spPr>
          <a:xfrm>
            <a:off x="7000875" y="5329238"/>
            <a:ext cx="266700" cy="3381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2" idx="3"/>
            <a:endCxn id="44" idx="1"/>
          </p:cNvCxnSpPr>
          <p:nvPr/>
        </p:nvCxnSpPr>
        <p:spPr>
          <a:xfrm>
            <a:off x="7658100" y="5667376"/>
            <a:ext cx="342900" cy="9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4" idx="3"/>
          </p:cNvCxnSpPr>
          <p:nvPr/>
        </p:nvCxnSpPr>
        <p:spPr>
          <a:xfrm flipV="1">
            <a:off x="8639175" y="5667376"/>
            <a:ext cx="342900" cy="9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ight Arrow 75"/>
          <p:cNvSpPr/>
          <p:nvPr/>
        </p:nvSpPr>
        <p:spPr>
          <a:xfrm>
            <a:off x="2628900" y="5572125"/>
            <a:ext cx="847725" cy="36195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2343150" y="5381626"/>
            <a:ext cx="342900" cy="9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028700" y="5391151"/>
            <a:ext cx="342900" cy="9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6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917560"/>
            <a:ext cx="5987008" cy="13807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Our “island” intermediate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7624"/>
            <a:ext cx="8229600" cy="245173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Island Intermediate Language is</a:t>
            </a:r>
          </a:p>
          <a:p>
            <a:pPr lvl="1"/>
            <a:r>
              <a:rPr lang="en-GB" dirty="0" smtClean="0"/>
              <a:t>Low level enough that it’s easy to convert to VHDL</a:t>
            </a:r>
          </a:p>
          <a:p>
            <a:pPr lvl="1"/>
            <a:r>
              <a:rPr lang="en-GB" dirty="0" smtClean="0"/>
              <a:t>High level enough that it’s (fairly) easy to convert Haskell into it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676177"/>
            <a:ext cx="1647825" cy="408623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Haskell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90800" y="2475311"/>
            <a:ext cx="1714500" cy="1021556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Island intermediate language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24825" y="2635211"/>
            <a:ext cx="904875" cy="803314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FPGA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67425" y="2660094"/>
            <a:ext cx="962025" cy="803314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VHDL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153275" y="2704981"/>
            <a:ext cx="942975" cy="733663"/>
          </a:xfrm>
          <a:prstGeom prst="rightArrow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Easy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410075" y="2420243"/>
            <a:ext cx="1600200" cy="1283910"/>
          </a:xfrm>
          <a:prstGeom prst="rightArrow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“Straightforward”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" y="3228975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CPS conversion</a:t>
            </a:r>
          </a:p>
        </p:txBody>
      </p:sp>
      <p:sp>
        <p:nvSpPr>
          <p:cNvPr id="13" name="Bent Arrow 12"/>
          <p:cNvSpPr/>
          <p:nvPr/>
        </p:nvSpPr>
        <p:spPr>
          <a:xfrm flipV="1">
            <a:off x="828675" y="2305049"/>
            <a:ext cx="1762125" cy="962026"/>
          </a:xfrm>
          <a:prstGeom prst="bentArrow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3169839" y="2449219"/>
            <a:ext cx="2500330" cy="2143140"/>
            <a:chOff x="1643042" y="2714620"/>
            <a:chExt cx="2928958" cy="21431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43042" y="4857760"/>
              <a:ext cx="2928958" cy="0"/>
            </a:xfrm>
            <a:prstGeom prst="line">
              <a:avLst/>
            </a:prstGeom>
            <a:ln w="2540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1321571" y="3036091"/>
              <a:ext cx="2143140" cy="1500198"/>
            </a:xfrm>
            <a:prstGeom prst="line">
              <a:avLst/>
            </a:prstGeom>
            <a:ln w="2540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786050" y="3071810"/>
              <a:ext cx="2143140" cy="1428760"/>
            </a:xfrm>
            <a:prstGeom prst="line">
              <a:avLst/>
            </a:prstGeom>
            <a:ln w="2540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169971" y="3020723"/>
            <a:ext cx="5517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!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23524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792185"/>
            <a:ext cx="2818656" cy="1143000"/>
          </a:xfrm>
        </p:spPr>
        <p:txBody>
          <a:bodyPr/>
          <a:lstStyle/>
          <a:p>
            <a:pPr algn="l"/>
            <a:r>
              <a:rPr lang="en-GB" dirty="0" smtClean="0"/>
              <a:t>fib in IIL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9549" y="1300076"/>
            <a:ext cx="4276726" cy="1200329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-&gt;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0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1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n = 1 + fib (n-1) + fib (n-2)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4748" y="2916236"/>
            <a:ext cx="4552951" cy="34163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island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 {</a:t>
            </a:r>
          </a:p>
          <a:p>
            <a:pPr>
              <a:tabLst>
                <a:tab pos="180975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fib n = case n of 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0 -&gt; return 1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1 -&gt; return 1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_ -&gt; let n1 = n-1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       in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recurse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n1 [s1 n]</a:t>
            </a:r>
          </a:p>
          <a:p>
            <a:pPr>
              <a:tabLst>
                <a:tab pos="1619250" algn="l"/>
              </a:tabLst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s1 n r1 = let n2 = n-2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	  in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recurse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n2 [s2 r1]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s2 r1 r2 = let r = 1+r1+r2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		      in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r	}	 </a:t>
            </a:r>
          </a:p>
        </p:txBody>
      </p:sp>
      <p:sp>
        <p:nvSpPr>
          <p:cNvPr id="6" name="Bent Arrow 5"/>
          <p:cNvSpPr/>
          <p:nvPr/>
        </p:nvSpPr>
        <p:spPr>
          <a:xfrm flipV="1">
            <a:off x="1619250" y="2733674"/>
            <a:ext cx="1762125" cy="2828925"/>
          </a:xfrm>
          <a:prstGeom prst="bentArrow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4" y="214226"/>
            <a:ext cx="4276726" cy="1200329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-&gt;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0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1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n = 1 + fib (n-1) + fib (n-2)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3173" y="2992436"/>
            <a:ext cx="4752977" cy="3416320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island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 {</a:t>
            </a:r>
          </a:p>
          <a:p>
            <a:pPr>
              <a:tabLst>
                <a:tab pos="180975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fib n = case n of 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0 -&gt;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1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1 -&gt;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1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_ -&gt; let n1 = n-1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       in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recurse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fib n1 [s1 n]</a:t>
            </a:r>
          </a:p>
          <a:p>
            <a:pPr>
              <a:tabLst>
                <a:tab pos="1619250" algn="l"/>
              </a:tabLst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[s1 n] r1 = let n2 = n-2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	   in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recurse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fib n2 [s2 r1]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[s2 r1] r2 = let r = 1+r1+r2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		      in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r	}	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85750" y="1680806"/>
            <a:ext cx="1228725" cy="715089"/>
          </a:xfrm>
          <a:prstGeom prst="wedgeRoundRectCallout">
            <a:avLst>
              <a:gd name="adj1" fmla="val 148934"/>
              <a:gd name="adj2" fmla="val 202360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Entry point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33351" y="3260290"/>
            <a:ext cx="2190750" cy="1328023"/>
          </a:xfrm>
          <a:prstGeom prst="wedgeRoundRectCallout">
            <a:avLst>
              <a:gd name="adj1" fmla="val 152776"/>
              <a:gd name="adj2" fmla="val 50204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Start again at entry point, pushing [s1 n] on stack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14676" y="1546624"/>
            <a:ext cx="2190750" cy="1021556"/>
          </a:xfrm>
          <a:prstGeom prst="wedgeRoundRectCallout">
            <a:avLst>
              <a:gd name="adj1" fmla="val 39732"/>
              <a:gd name="adj2" fmla="val 155349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Pop stack; apply saved state to result (i.e. 1)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61926" y="5080399"/>
            <a:ext cx="2190750" cy="1021556"/>
          </a:xfrm>
          <a:prstGeom prst="wedgeRoundRectCallout">
            <a:avLst>
              <a:gd name="adj1" fmla="val 70602"/>
              <a:gd name="adj2" fmla="val -32278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Resume here when [s1 n] is popped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05425" y="171449"/>
            <a:ext cx="3838575" cy="240982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s1, s2 correspond to return addresses, or continuations.</a:t>
            </a:r>
          </a:p>
          <a:p>
            <a:r>
              <a:rPr lang="en-GB" sz="2400" dirty="0" smtClean="0"/>
              <a:t>Converting to IIL is just CPS conversion</a:t>
            </a:r>
          </a:p>
          <a:p>
            <a:r>
              <a:rPr lang="en-GB" sz="2400" dirty="0" smtClean="0"/>
              <a:t>But there are choices to make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1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fib in IIL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8124" y="214226"/>
            <a:ext cx="4276726" cy="1200329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-&gt;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0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1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n = 1 + fib (n-1) + fib (n-2)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3" y="1878011"/>
            <a:ext cx="4762502" cy="3416320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island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 {</a:t>
            </a:r>
          </a:p>
          <a:p>
            <a:pPr>
              <a:tabLst>
                <a:tab pos="180975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fib n = case n of 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0 -&gt;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1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1 -&gt;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1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_ -&gt; let n1 = n-1</a:t>
            </a:r>
          </a:p>
          <a:p>
            <a:pPr>
              <a:tabLst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       in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recurse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fib n1 [s1 n]</a:t>
            </a:r>
          </a:p>
          <a:p>
            <a:pPr>
              <a:tabLst>
                <a:tab pos="1619250" algn="l"/>
              </a:tabLst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[s1 n] r1 = let n2 = n-2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	   in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recurse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fib n2 [s2 r1]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	[s2 r1] r2 = let r = 1+r1+r2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		      in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r	}	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276850" y="1863725"/>
          <a:ext cx="360045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4876"/>
                <a:gridCol w="223557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Stack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</a:rPr>
                        <a:t>fib 2</a:t>
                      </a:r>
                      <a:r>
                        <a:rPr lang="en-GB" baseline="0" dirty="0" smtClean="0">
                          <a:latin typeface="Comic Sans MS" pitchFamily="66" charset="0"/>
                        </a:rPr>
                        <a:t> 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  <a:sym typeface="Symbol"/>
                        </a:rPr>
                        <a:t>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</a:rPr>
                        <a:t>fib 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itchFamily="66" charset="0"/>
                        </a:rPr>
                        <a:t>[s1 2]:</a:t>
                      </a:r>
                      <a:r>
                        <a:rPr lang="en-GB" dirty="0" smtClean="0">
                          <a:latin typeface="Comic Sans MS" pitchFamily="66" charset="0"/>
                          <a:sym typeface="Symbol"/>
                        </a:rPr>
                        <a:t></a:t>
                      </a:r>
                      <a:endParaRPr lang="en-GB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</a:rPr>
                        <a:t>[s1</a:t>
                      </a:r>
                      <a:r>
                        <a:rPr lang="en-GB" baseline="0" dirty="0" smtClean="0">
                          <a:latin typeface="Comic Sans MS" pitchFamily="66" charset="0"/>
                        </a:rPr>
                        <a:t> 2] 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itchFamily="66" charset="0"/>
                          <a:sym typeface="Symbol"/>
                        </a:rPr>
                        <a:t></a:t>
                      </a:r>
                      <a:endParaRPr lang="en-GB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</a:rPr>
                        <a:t>fib 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itchFamily="66" charset="0"/>
                        </a:rPr>
                        <a:t>[s2</a:t>
                      </a:r>
                      <a:r>
                        <a:rPr lang="en-GB" baseline="0" dirty="0" smtClean="0">
                          <a:latin typeface="Comic Sans MS" pitchFamily="66" charset="0"/>
                        </a:rPr>
                        <a:t> 1]:</a:t>
                      </a:r>
                      <a:r>
                        <a:rPr lang="en-GB" dirty="0" smtClean="0">
                          <a:latin typeface="Comic Sans MS" pitchFamily="66" charset="0"/>
                          <a:sym typeface="Symbol"/>
                        </a:rPr>
                        <a:t></a:t>
                      </a:r>
                      <a:endParaRPr lang="en-GB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</a:rPr>
                        <a:t>[s2</a:t>
                      </a:r>
                      <a:r>
                        <a:rPr lang="en-GB" baseline="0" dirty="0" smtClean="0">
                          <a:latin typeface="Comic Sans MS" pitchFamily="66" charset="0"/>
                        </a:rPr>
                        <a:t> 1] 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itchFamily="66" charset="0"/>
                          <a:sym typeface="Symbol"/>
                        </a:rPr>
                        <a:t></a:t>
                      </a:r>
                      <a:endParaRPr lang="en-GB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</a:rPr>
                        <a:t>return 3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ular Callout 12"/>
          <p:cNvSpPr/>
          <p:nvPr/>
        </p:nvSpPr>
        <p:spPr>
          <a:xfrm>
            <a:off x="5991226" y="5107309"/>
            <a:ext cx="2190750" cy="1634490"/>
          </a:xfrm>
          <a:prstGeom prst="wedgeRoundRectCallout">
            <a:avLst>
              <a:gd name="adj1" fmla="val 51906"/>
              <a:gd name="adj2" fmla="val -157938"/>
              <a:gd name="adj3" fmla="val 16667"/>
            </a:avLst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Each step is a combinatorial computation, leading to a new state</a:t>
            </a:r>
          </a:p>
        </p:txBody>
      </p:sp>
    </p:spTree>
    <p:extLst>
      <p:ext uri="{BB962C8B-B14F-4D97-AF65-F5344CB8AC3E}">
        <p14:creationId xmlns:p14="http://schemas.microsoft.com/office/powerpoint/2010/main" val="39320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8124" y="214226"/>
            <a:ext cx="4276726" cy="1200329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-&gt;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0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1 = 1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 n = 1 + fib (n-1) + fib (n-2)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973" y="1653101"/>
            <a:ext cx="4362451" cy="3046988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omic Sans MS" pitchFamily="66" charset="0"/>
              </a:rPr>
              <a:t>island</a:t>
            </a: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  {</a:t>
            </a:r>
          </a:p>
          <a:p>
            <a:pPr>
              <a:tabLst>
                <a:tab pos="180975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	fib n = case n of </a:t>
            </a:r>
          </a:p>
          <a:p>
            <a:pPr>
              <a:tabLst>
                <a:tab pos="16192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	0 -&gt; </a:t>
            </a:r>
            <a:r>
              <a:rPr lang="en-GB" sz="1600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 1</a:t>
            </a:r>
          </a:p>
          <a:p>
            <a:pPr>
              <a:tabLst>
                <a:tab pos="16192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	1 -&gt; </a:t>
            </a:r>
            <a:r>
              <a:rPr lang="en-GB" sz="1600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 1</a:t>
            </a:r>
          </a:p>
          <a:p>
            <a:pPr>
              <a:tabLst>
                <a:tab pos="16192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	_ -&gt; let n1 = n-1</a:t>
            </a:r>
          </a:p>
          <a:p>
            <a:pPr>
              <a:tabLst>
                <a:tab pos="16192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	       in </a:t>
            </a:r>
            <a:r>
              <a:rPr lang="en-GB" sz="1600" b="1" dirty="0" err="1" smtClean="0">
                <a:solidFill>
                  <a:schemeClr val="bg1"/>
                </a:solidFill>
                <a:latin typeface="Comic Sans MS" pitchFamily="66" charset="0"/>
              </a:rPr>
              <a:t>recurse</a:t>
            </a: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 n1 [s1 n]</a:t>
            </a:r>
          </a:p>
          <a:p>
            <a:pPr>
              <a:tabLst>
                <a:tab pos="1619250" algn="l"/>
              </a:tabLst>
            </a:pPr>
            <a:endParaRPr lang="en-GB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	[s1 n] r1 = let n2 = n-2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		   in </a:t>
            </a:r>
            <a:r>
              <a:rPr lang="en-GB" sz="1600" b="1" dirty="0" err="1" smtClean="0">
                <a:solidFill>
                  <a:schemeClr val="bg1"/>
                </a:solidFill>
                <a:latin typeface="Comic Sans MS" pitchFamily="66" charset="0"/>
              </a:rPr>
              <a:t>recurse</a:t>
            </a: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 n2 [s2 r1]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endParaRPr lang="en-GB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	[s2 r1] r2 = let r = 1+r1+r2</a:t>
            </a:r>
          </a:p>
          <a:p>
            <a:pPr>
              <a:tabLst>
                <a:tab pos="180975" algn="l"/>
                <a:tab pos="1076325" algn="l"/>
                <a:tab pos="16192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 		      in </a:t>
            </a:r>
            <a:r>
              <a:rPr lang="en-GB" sz="1600" b="1" dirty="0" smtClean="0">
                <a:solidFill>
                  <a:schemeClr val="bg1"/>
                </a:solidFill>
                <a:latin typeface="Comic Sans MS" pitchFamily="66" charset="0"/>
              </a:rPr>
              <a:t>return</a:t>
            </a: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 r	}	 </a:t>
            </a:r>
          </a:p>
        </p:txBody>
      </p:sp>
      <p:sp>
        <p:nvSpPr>
          <p:cNvPr id="7" name="Oval 6"/>
          <p:cNvSpPr/>
          <p:nvPr/>
        </p:nvSpPr>
        <p:spPr>
          <a:xfrm>
            <a:off x="6648450" y="5126712"/>
            <a:ext cx="971550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fib</a:t>
            </a:r>
          </a:p>
        </p:txBody>
      </p:sp>
      <p:sp>
        <p:nvSpPr>
          <p:cNvPr id="8" name="Oval 7"/>
          <p:cNvSpPr/>
          <p:nvPr/>
        </p:nvSpPr>
        <p:spPr>
          <a:xfrm>
            <a:off x="5086349" y="2250162"/>
            <a:ext cx="1781175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s1</a:t>
            </a:r>
          </a:p>
        </p:txBody>
      </p:sp>
      <p:sp>
        <p:nvSpPr>
          <p:cNvPr id="9" name="Oval 8"/>
          <p:cNvSpPr/>
          <p:nvPr/>
        </p:nvSpPr>
        <p:spPr>
          <a:xfrm>
            <a:off x="7067548" y="2278737"/>
            <a:ext cx="1781175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s2</a:t>
            </a:r>
          </a:p>
        </p:txBody>
      </p:sp>
      <p:cxnSp>
        <p:nvCxnSpPr>
          <p:cNvPr id="27" name="Curved Connector 26"/>
          <p:cNvCxnSpPr>
            <a:stCxn id="7" idx="3"/>
            <a:endCxn id="7" idx="0"/>
          </p:cNvCxnSpPr>
          <p:nvPr/>
        </p:nvCxnSpPr>
        <p:spPr>
          <a:xfrm rot="5400000" flipH="1" flipV="1">
            <a:off x="6740830" y="5176611"/>
            <a:ext cx="443294" cy="343495"/>
          </a:xfrm>
          <a:prstGeom prst="curvedConnector5">
            <a:avLst>
              <a:gd name="adj1" fmla="val -51568"/>
              <a:gd name="adj2" fmla="val -288216"/>
              <a:gd name="adj3" fmla="val 196691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52800" y="529590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Arg</a:t>
            </a:r>
            <a:r>
              <a:rPr lang="en-GB" dirty="0" smtClean="0">
                <a:latin typeface="Comic Sans MS" pitchFamily="66" charset="0"/>
              </a:rPr>
              <a:t>&gt;1; Push [s1 </a:t>
            </a:r>
            <a:r>
              <a:rPr lang="en-GB" dirty="0" err="1" smtClean="0">
                <a:latin typeface="Comic Sans MS" pitchFamily="66" charset="0"/>
              </a:rPr>
              <a:t>Arg</a:t>
            </a:r>
            <a:r>
              <a:rPr lang="en-GB" dirty="0" smtClean="0">
                <a:latin typeface="Comic Sans MS" pitchFamily="66" charset="0"/>
              </a:rPr>
              <a:t>]; 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err="1" smtClean="0">
                <a:latin typeface="Comic Sans MS" pitchFamily="66" charset="0"/>
              </a:rPr>
              <a:t>Arg</a:t>
            </a:r>
            <a:r>
              <a:rPr lang="en-GB" dirty="0" smtClean="0">
                <a:latin typeface="Comic Sans MS" pitchFamily="66" charset="0"/>
              </a:rPr>
              <a:t>:=Arg-1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638925" y="6315551"/>
            <a:ext cx="809625" cy="408623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Pop</a:t>
            </a:r>
          </a:p>
        </p:txBody>
      </p:sp>
      <p:cxnSp>
        <p:nvCxnSpPr>
          <p:cNvPr id="37" name="Straight Arrow Connector 36"/>
          <p:cNvCxnSpPr>
            <a:stCxn id="7" idx="4"/>
            <a:endCxn id="35" idx="0"/>
          </p:cNvCxnSpPr>
          <p:nvPr/>
        </p:nvCxnSpPr>
        <p:spPr>
          <a:xfrm rot="5400000">
            <a:off x="6754238" y="5935564"/>
            <a:ext cx="669488" cy="904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01618" y="5800725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Arg</a:t>
            </a:r>
            <a:r>
              <a:rPr lang="en-GB" dirty="0" smtClean="0">
                <a:latin typeface="Comic Sans MS" pitchFamily="66" charset="0"/>
              </a:rPr>
              <a:t> &lt;= 1; </a:t>
            </a:r>
            <a:r>
              <a:rPr lang="en-GB" dirty="0" err="1" smtClean="0">
                <a:latin typeface="Comic Sans MS" pitchFamily="66" charset="0"/>
              </a:rPr>
              <a:t>Arg</a:t>
            </a:r>
            <a:r>
              <a:rPr lang="en-GB" dirty="0" smtClean="0">
                <a:latin typeface="Comic Sans MS" pitchFamily="66" charset="0"/>
              </a:rPr>
              <a:t>:=1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42" name="Curved Connector 26"/>
          <p:cNvCxnSpPr>
            <a:stCxn id="8" idx="4"/>
          </p:cNvCxnSpPr>
          <p:nvPr/>
        </p:nvCxnSpPr>
        <p:spPr>
          <a:xfrm rot="16200000" flipH="1">
            <a:off x="5411450" y="3335000"/>
            <a:ext cx="2307312" cy="117633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57725" y="3676650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Push [s1 </a:t>
            </a:r>
            <a:r>
              <a:rPr lang="en-GB" dirty="0" err="1" smtClean="0">
                <a:latin typeface="Comic Sans MS" pitchFamily="66" charset="0"/>
              </a:rPr>
              <a:t>Arg</a:t>
            </a:r>
            <a:r>
              <a:rPr lang="en-GB" dirty="0" smtClean="0">
                <a:latin typeface="Comic Sans MS" pitchFamily="66" charset="0"/>
              </a:rPr>
              <a:t>];</a:t>
            </a:r>
          </a:p>
          <a:p>
            <a:r>
              <a:rPr lang="en-GB" dirty="0" err="1" smtClean="0">
                <a:latin typeface="Comic Sans MS" pitchFamily="66" charset="0"/>
              </a:rPr>
              <a:t>Arg</a:t>
            </a:r>
            <a:r>
              <a:rPr lang="en-GB" dirty="0" smtClean="0">
                <a:latin typeface="Comic Sans MS" pitchFamily="66" charset="0"/>
              </a:rPr>
              <a:t> := Arg-2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72375" y="1391126"/>
            <a:ext cx="1571625" cy="408623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Arg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29250" y="171450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Registers (state, memory)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0" name="Curved Connector 26"/>
          <p:cNvCxnSpPr>
            <a:stCxn id="9" idx="4"/>
            <a:endCxn id="60" idx="0"/>
          </p:cNvCxnSpPr>
          <p:nvPr/>
        </p:nvCxnSpPr>
        <p:spPr>
          <a:xfrm rot="16200000" flipH="1">
            <a:off x="7699593" y="3056630"/>
            <a:ext cx="1060013" cy="54292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562725" y="329565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Arg</a:t>
            </a:r>
            <a:r>
              <a:rPr lang="en-GB" dirty="0" smtClean="0">
                <a:latin typeface="Comic Sans MS" pitchFamily="66" charset="0"/>
              </a:rPr>
              <a:t>:=1+X1+Arg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096250" y="3858101"/>
            <a:ext cx="809625" cy="408623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Pop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057775" y="682625"/>
          <a:ext cx="2352676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6338"/>
                <a:gridCol w="1176338"/>
              </a:tblGrid>
              <a:tr h="3376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State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X1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76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s1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376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s2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7</a:t>
                      </a:r>
                      <a:endParaRPr lang="en-GB" dirty="0">
                        <a:solidFill>
                          <a:sysClr val="windowText" lastClr="0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4895850" y="657225"/>
            <a:ext cx="27336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57700" y="141922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Top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holy grail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93096"/>
            <a:ext cx="8229600" cy="1866876"/>
          </a:xfrm>
        </p:spPr>
        <p:txBody>
          <a:bodyPr/>
          <a:lstStyle/>
          <a:p>
            <a:r>
              <a:rPr lang="en-GB" dirty="0" smtClean="0"/>
              <a:t>Software is quick to write</a:t>
            </a:r>
          </a:p>
          <a:p>
            <a:r>
              <a:rPr lang="en-GB" dirty="0" smtClean="0"/>
              <a:t>Gates are fast and power-efficient to run</a:t>
            </a:r>
          </a:p>
          <a:p>
            <a:r>
              <a:rPr lang="en-GB" dirty="0" smtClean="0"/>
              <a:t>FPGAs make it seem tantalisingly close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175281" y="2191360"/>
            <a:ext cx="2438401" cy="1055608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The program (software)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80606" y="2248510"/>
            <a:ext cx="2438401" cy="1055608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Gates (hardware)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842282" y="2237585"/>
            <a:ext cx="1619250" cy="10393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29841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2474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nsolas" pitchFamily="49" charset="0"/>
                <a:cs typeface="Consolas" pitchFamily="49" charset="0"/>
              </a:rPr>
              <a:t>data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smtClean="0">
                <a:latin typeface="Consolas" pitchFamily="49" charset="0"/>
                <a:cs typeface="Consolas" pitchFamily="49" charset="0"/>
              </a:rPr>
              <a:t>IIR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= ADD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SUB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MUL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GREATER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EQUAL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 smtClean="0">
                <a:latin typeface="Consolas" pitchFamily="49" charset="0"/>
                <a:cs typeface="Consolas" pitchFamily="49" charset="0"/>
              </a:rPr>
              <a:t>IIRExpr</a:t>
            </a:r>
            <a:endParaRPr lang="en-GB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 smtClean="0">
                <a:latin typeface="Consolas" pitchFamily="49" charset="0"/>
                <a:cs typeface="Consolas" pitchFamily="49" charset="0"/>
              </a:rPr>
              <a:t>…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ASSIGN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</a:t>
            </a:r>
            <a:r>
              <a:rPr lang="en-GB" sz="2400" b="1" dirty="0">
                <a:latin typeface="Consolas" pitchFamily="49" charset="0"/>
                <a:cs typeface="Consolas" pitchFamily="49" charset="0"/>
              </a:rPr>
              <a:t>CASE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smtClean="0">
                <a:latin typeface="Consolas" pitchFamily="49" charset="0"/>
                <a:cs typeface="Consolas" pitchFamily="49" charset="0"/>
              </a:rPr>
              <a:t>[IIR]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[(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GB" sz="2400" dirty="0" smtClean="0">
                <a:latin typeface="Consolas" pitchFamily="49" charset="0"/>
                <a:cs typeface="Consolas" pitchFamily="49" charset="0"/>
              </a:rPr>
              <a:t>[IIR])]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</a:t>
            </a:r>
            <a:r>
              <a:rPr lang="en-GB" sz="2400" b="1" dirty="0">
                <a:latin typeface="Consolas" pitchFamily="49" charset="0"/>
                <a:cs typeface="Consolas" pitchFamily="49" charset="0"/>
              </a:rPr>
              <a:t>CALL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String [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</a:t>
            </a:r>
            <a:r>
              <a:rPr lang="en-GB" sz="2400" b="1" dirty="0">
                <a:latin typeface="Consolas" pitchFamily="49" charset="0"/>
                <a:cs typeface="Consolas" pitchFamily="49" charset="0"/>
              </a:rPr>
              <a:t>TAILCALL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</a:t>
            </a:r>
            <a:r>
              <a:rPr lang="en-GB" sz="24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  <a:p>
            <a:r>
              <a:rPr lang="en-GB" sz="2400" dirty="0">
                <a:latin typeface="Consolas" pitchFamily="49" charset="0"/>
                <a:cs typeface="Consolas" pitchFamily="49" charset="0"/>
              </a:rPr>
              <a:t>  | </a:t>
            </a:r>
            <a:r>
              <a:rPr lang="en-GB" sz="2400" b="1" dirty="0">
                <a:latin typeface="Consolas" pitchFamily="49" charset="0"/>
                <a:cs typeface="Consolas" pitchFamily="49" charset="0"/>
              </a:rPr>
              <a:t>RECURSE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] </a:t>
            </a:r>
            <a:r>
              <a:rPr lang="en-GB" sz="2400" dirty="0" smtClean="0">
                <a:latin typeface="Consolas" pitchFamily="49" charset="0"/>
                <a:cs typeface="Consolas" pitchFamily="49" charset="0"/>
              </a:rPr>
              <a:t>State 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IIRExpr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GB" sz="2400" b="1" dirty="0" smtClean="0">
                <a:latin typeface="Consolas" pitchFamily="49" charset="0"/>
                <a:cs typeface="Consolas" pitchFamily="49" charset="0"/>
              </a:rPr>
              <a:t>    deriving</a:t>
            </a:r>
            <a:r>
              <a:rPr lang="en-GB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2400" dirty="0" err="1">
                <a:latin typeface="Consolas" pitchFamily="49" charset="0"/>
                <a:cs typeface="Consolas" pitchFamily="49" charset="0"/>
              </a:rPr>
              <a:t>Eq</a:t>
            </a:r>
            <a:r>
              <a:rPr lang="en-GB" sz="2400" dirty="0">
                <a:latin typeface="Consolas" pitchFamily="49" charset="0"/>
                <a:cs typeface="Consolas" pitchFamily="49" charset="0"/>
              </a:rPr>
              <a:t>, Show)</a:t>
            </a:r>
          </a:p>
        </p:txBody>
      </p:sp>
    </p:spTree>
    <p:extLst>
      <p:ext uri="{BB962C8B-B14F-4D97-AF65-F5344CB8AC3E}">
        <p14:creationId xmlns:p14="http://schemas.microsoft.com/office/powerpoint/2010/main" val="9790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1700808"/>
            <a:ext cx="65809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fib :: </a:t>
            </a:r>
            <a:r>
              <a:rPr lang="en-GB" sz="3200" dirty="0" err="1" smtClean="0">
                <a:solidFill>
                  <a:srgbClr val="7030A0"/>
                </a:solidFill>
                <a:latin typeface="Lucida Console"/>
                <a:ea typeface="Calibri"/>
              </a:rPr>
              <a:t>Int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-&gt; </a:t>
            </a:r>
            <a:r>
              <a:rPr lang="en-GB" sz="3200" dirty="0" err="1" smtClean="0">
                <a:solidFill>
                  <a:srgbClr val="7030A0"/>
                </a:solidFill>
                <a:latin typeface="Lucida Console"/>
                <a:ea typeface="Calibri"/>
              </a:rPr>
              <a:t>Int</a:t>
            </a:r>
            <a:endParaRPr lang="en-GB" sz="4000" dirty="0" smtClean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fib 0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0</a:t>
            </a:r>
            <a:endParaRPr lang="en-GB" sz="4000" dirty="0" smtClean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fib 1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1</a:t>
            </a:r>
            <a:endParaRPr lang="en-GB" sz="4000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fib n</a:t>
            </a:r>
            <a:endParaRPr lang="en-GB" sz="4000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  = n1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+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n2 </a:t>
            </a:r>
            <a:endParaRPr lang="en-GB" sz="4000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    </a:t>
            </a:r>
            <a:r>
              <a:rPr lang="en-GB" sz="3200" b="1" dirty="0">
                <a:solidFill>
                  <a:srgbClr val="7030A0"/>
                </a:solidFill>
                <a:latin typeface="Lucida Console"/>
                <a:ea typeface="Calibri"/>
              </a:rPr>
              <a:t>where </a:t>
            </a:r>
            <a:endParaRPr lang="en-GB" sz="4000" b="1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    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n1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= fib (n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– 1)</a:t>
            </a:r>
            <a:endParaRPr lang="en-GB" sz="4000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   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n2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= fib (n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- 2)</a:t>
            </a:r>
            <a:endParaRPr lang="en-GB" sz="40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3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420888"/>
            <a:ext cx="7992888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Lucida Console" pitchFamily="49" charset="0"/>
              </a:rPr>
              <a:t>$ ./haskell2vhdl </a:t>
            </a:r>
            <a:r>
              <a:rPr lang="en-GB" sz="4000" dirty="0" err="1">
                <a:solidFill>
                  <a:schemeClr val="bg1"/>
                </a:solidFill>
                <a:latin typeface="Lucida Console" pitchFamily="49" charset="0"/>
              </a:rPr>
              <a:t>Fib.hs</a:t>
            </a:r>
            <a:endParaRPr lang="en-GB" sz="4000" dirty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Lucida Console" pitchFamily="49" charset="0"/>
              </a:rPr>
              <a:t>Compiling </a:t>
            </a:r>
            <a:r>
              <a:rPr lang="en-GB" sz="4000" dirty="0" err="1">
                <a:solidFill>
                  <a:schemeClr val="bg1"/>
                </a:solidFill>
                <a:latin typeface="Lucida Console" pitchFamily="49" charset="0"/>
              </a:rPr>
              <a:t>Fib.hs</a:t>
            </a:r>
            <a:endParaRPr lang="en-GB" sz="4000" dirty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GB" sz="4000" dirty="0" smtClean="0">
                <a:solidFill>
                  <a:schemeClr val="bg1"/>
                </a:solidFill>
                <a:latin typeface="Lucida Console" pitchFamily="49" charset="0"/>
              </a:rPr>
              <a:t>Writing </a:t>
            </a:r>
            <a:r>
              <a:rPr lang="en-GB" sz="4000" dirty="0" err="1">
                <a:solidFill>
                  <a:schemeClr val="bg1"/>
                </a:solidFill>
                <a:latin typeface="Lucida Console" pitchFamily="49" charset="0"/>
              </a:rPr>
              <a:t>Fib_fib.vhd</a:t>
            </a:r>
            <a:r>
              <a:rPr lang="en-GB" sz="4000" dirty="0">
                <a:solidFill>
                  <a:schemeClr val="bg1"/>
                </a:solidFill>
                <a:latin typeface="Lucida Console" pitchFamily="49" charset="0"/>
              </a:rPr>
              <a:t> ... [done]</a:t>
            </a:r>
          </a:p>
        </p:txBody>
      </p:sp>
    </p:spTree>
    <p:extLst>
      <p:ext uri="{BB962C8B-B14F-4D97-AF65-F5344CB8AC3E}">
        <p14:creationId xmlns:p14="http://schemas.microsoft.com/office/powerpoint/2010/main" val="16645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1247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Consolas" pitchFamily="49" charset="0"/>
                <a:cs typeface="Consolas" pitchFamily="49" charset="0"/>
              </a:rPr>
              <a:t>STATE 1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 FREE 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 </a:t>
            </a:r>
            <a:r>
              <a:rPr lang="en-GB" b="1" dirty="0">
                <a:latin typeface="Consolas" pitchFamily="49" charset="0"/>
                <a:cs typeface="Consolas" pitchFamily="49" charset="0"/>
              </a:rPr>
              <a:t>PRECASE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   ds1 := ds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GB" b="1" dirty="0">
                <a:latin typeface="Consolas" pitchFamily="49" charset="0"/>
                <a:cs typeface="Consolas" pitchFamily="49" charset="0"/>
              </a:rPr>
              <a:t>CASE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 ds1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   </a:t>
            </a:r>
            <a:r>
              <a:rPr lang="en-GB" b="1" dirty="0">
                <a:latin typeface="Consolas" pitchFamily="49" charset="0"/>
                <a:cs typeface="Consolas" pitchFamily="49" charset="0"/>
              </a:rPr>
              <a:t>WHEN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 1 =&gt;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     RETURN 1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   </a:t>
            </a:r>
            <a:r>
              <a:rPr lang="en-GB" b="1" dirty="0">
                <a:latin typeface="Consolas" pitchFamily="49" charset="0"/>
                <a:cs typeface="Consolas" pitchFamily="49" charset="0"/>
              </a:rPr>
              <a:t>WHEN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 0 =&gt;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     </a:t>
            </a:r>
            <a:r>
              <a:rPr lang="en-GB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 0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   </a:t>
            </a:r>
            <a:r>
              <a:rPr lang="en-GB" b="1" dirty="0">
                <a:latin typeface="Consolas" pitchFamily="49" charset="0"/>
                <a:cs typeface="Consolas" pitchFamily="49" charset="0"/>
              </a:rPr>
              <a:t>WHEN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 others =&gt;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     v0 := ds1 - 2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     </a:t>
            </a:r>
            <a:r>
              <a:rPr lang="en-GB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RECURSE</a:t>
            </a:r>
            <a:r>
              <a:rPr lang="en-GB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[v0] 2 [ds1]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GB" b="1" dirty="0">
                <a:latin typeface="Consolas" pitchFamily="49" charset="0"/>
                <a:cs typeface="Consolas" pitchFamily="49" charset="0"/>
              </a:rPr>
              <a:t>END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b="1" dirty="0">
                <a:latin typeface="Consolas" pitchFamily="49" charset="0"/>
                <a:cs typeface="Consolas" pitchFamily="49" charset="0"/>
              </a:rPr>
              <a:t>CASE</a:t>
            </a:r>
          </a:p>
          <a:p>
            <a:r>
              <a:rPr lang="en-GB" b="1" dirty="0">
                <a:latin typeface="Consolas" pitchFamily="49" charset="0"/>
                <a:cs typeface="Consolas" pitchFamily="49" charset="0"/>
              </a:rPr>
              <a:t>STATE 3 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FREE n2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 n1 := </a:t>
            </a:r>
            <a:r>
              <a:rPr lang="en-GB" dirty="0" err="1">
                <a:latin typeface="Consolas" pitchFamily="49" charset="0"/>
                <a:cs typeface="Consolas" pitchFamily="49" charset="0"/>
              </a:rPr>
              <a:t>resultInt</a:t>
            </a:r>
            <a:endParaRPr lang="en-GB" dirty="0">
              <a:latin typeface="Consolas" pitchFamily="49" charset="0"/>
              <a:cs typeface="Consolas" pitchFamily="49" charset="0"/>
            </a:endParaRP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 v2 := n1 + n2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GB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 v2</a:t>
            </a:r>
          </a:p>
          <a:p>
            <a:r>
              <a:rPr lang="en-GB" b="1" dirty="0">
                <a:latin typeface="Consolas" pitchFamily="49" charset="0"/>
                <a:cs typeface="Consolas" pitchFamily="49" charset="0"/>
              </a:rPr>
              <a:t>STATE 2 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FREE ds1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 n2 := </a:t>
            </a:r>
            <a:r>
              <a:rPr lang="en-GB" dirty="0" err="1">
                <a:latin typeface="Consolas" pitchFamily="49" charset="0"/>
                <a:cs typeface="Consolas" pitchFamily="49" charset="0"/>
              </a:rPr>
              <a:t>resultInt</a:t>
            </a:r>
            <a:endParaRPr lang="en-GB" dirty="0">
              <a:latin typeface="Consolas" pitchFamily="49" charset="0"/>
              <a:cs typeface="Consolas" pitchFamily="49" charset="0"/>
            </a:endParaRP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 v1 := ds1 - 1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GB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RECURSE</a:t>
            </a:r>
            <a:r>
              <a:rPr lang="en-GB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[v1] 3 [n2]</a:t>
            </a:r>
          </a:p>
        </p:txBody>
      </p:sp>
    </p:spTree>
    <p:extLst>
      <p:ext uri="{BB962C8B-B14F-4D97-AF65-F5344CB8AC3E}">
        <p14:creationId xmlns:p14="http://schemas.microsoft.com/office/powerpoint/2010/main" val="38558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00562" cy="33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83373"/>
            <a:ext cx="41338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latin typeface="Lucida Console" pitchFamily="49" charset="0"/>
              </a:rPr>
              <a:t>gcd_dijkstra</a:t>
            </a:r>
            <a:r>
              <a:rPr lang="en-GB" sz="2400" dirty="0" smtClean="0">
                <a:latin typeface="Lucida Console" pitchFamily="49" charset="0"/>
              </a:rPr>
              <a:t> </a:t>
            </a:r>
            <a:r>
              <a:rPr lang="en-GB" sz="2400" dirty="0">
                <a:latin typeface="Lucida Console" pitchFamily="49" charset="0"/>
              </a:rPr>
              <a:t>:: </a:t>
            </a:r>
            <a:r>
              <a:rPr lang="en-GB" sz="2400" dirty="0" err="1" smtClean="0">
                <a:latin typeface="Lucida Console" pitchFamily="49" charset="0"/>
              </a:rPr>
              <a:t>Int</a:t>
            </a:r>
            <a:r>
              <a:rPr lang="en-GB" sz="2400" dirty="0" smtClean="0">
                <a:latin typeface="Lucida Console" pitchFamily="49" charset="0"/>
              </a:rPr>
              <a:t> </a:t>
            </a:r>
            <a:r>
              <a:rPr lang="en-GB" sz="2400" dirty="0">
                <a:latin typeface="Lucida Console" pitchFamily="49" charset="0"/>
              </a:rPr>
              <a:t>-&gt; </a:t>
            </a:r>
            <a:r>
              <a:rPr lang="en-GB" sz="2400" dirty="0" err="1" smtClean="0">
                <a:latin typeface="Lucida Console" pitchFamily="49" charset="0"/>
              </a:rPr>
              <a:t>Int</a:t>
            </a:r>
            <a:r>
              <a:rPr lang="en-GB" sz="2400" dirty="0" smtClean="0">
                <a:latin typeface="Lucida Console" pitchFamily="49" charset="0"/>
              </a:rPr>
              <a:t> </a:t>
            </a:r>
            <a:r>
              <a:rPr lang="en-GB" sz="2400" dirty="0">
                <a:latin typeface="Lucida Console" pitchFamily="49" charset="0"/>
              </a:rPr>
              <a:t>-&gt; </a:t>
            </a:r>
            <a:r>
              <a:rPr lang="en-GB" sz="2400" dirty="0" err="1" smtClean="0">
                <a:latin typeface="Lucida Console" pitchFamily="49" charset="0"/>
              </a:rPr>
              <a:t>Int</a:t>
            </a:r>
            <a:endParaRPr lang="en-GB" sz="2400" dirty="0">
              <a:latin typeface="Lucida Console" pitchFamily="49" charset="0"/>
            </a:endParaRPr>
          </a:p>
          <a:p>
            <a:r>
              <a:rPr lang="en-GB" sz="2400" dirty="0" err="1" smtClean="0">
                <a:latin typeface="Lucida Console" pitchFamily="49" charset="0"/>
              </a:rPr>
              <a:t>gcd_</a:t>
            </a:r>
            <a:r>
              <a:rPr lang="en-GB" sz="2400" dirty="0" err="1">
                <a:latin typeface="Lucida Console" pitchFamily="49" charset="0"/>
              </a:rPr>
              <a:t>dijkstra</a:t>
            </a:r>
            <a:r>
              <a:rPr lang="en-GB" sz="2400" dirty="0" smtClean="0">
                <a:latin typeface="Lucida Console" pitchFamily="49" charset="0"/>
              </a:rPr>
              <a:t> </a:t>
            </a:r>
            <a:r>
              <a:rPr lang="en-GB" sz="2400" dirty="0">
                <a:latin typeface="Lucida Console" pitchFamily="49" charset="0"/>
              </a:rPr>
              <a:t>m n</a:t>
            </a:r>
          </a:p>
          <a:p>
            <a:r>
              <a:rPr lang="en-GB" sz="2400" dirty="0">
                <a:latin typeface="Lucida Console" pitchFamily="49" charset="0"/>
              </a:rPr>
              <a:t>  = if m </a:t>
            </a:r>
            <a:r>
              <a:rPr lang="en-GB" sz="2400" dirty="0" smtClean="0">
                <a:latin typeface="Lucida Console" pitchFamily="49" charset="0"/>
              </a:rPr>
              <a:t>== </a:t>
            </a:r>
            <a:r>
              <a:rPr lang="en-GB" sz="2400" dirty="0">
                <a:latin typeface="Lucida Console" pitchFamily="49" charset="0"/>
              </a:rPr>
              <a:t>n then</a:t>
            </a:r>
          </a:p>
          <a:p>
            <a:r>
              <a:rPr lang="en-GB" sz="2400" dirty="0">
                <a:latin typeface="Lucida Console" pitchFamily="49" charset="0"/>
              </a:rPr>
              <a:t>      m</a:t>
            </a:r>
          </a:p>
          <a:p>
            <a:r>
              <a:rPr lang="en-GB" sz="2400" dirty="0">
                <a:latin typeface="Lucida Console" pitchFamily="49" charset="0"/>
              </a:rPr>
              <a:t>    else</a:t>
            </a:r>
          </a:p>
          <a:p>
            <a:r>
              <a:rPr lang="en-GB" sz="2400" dirty="0">
                <a:latin typeface="Lucida Console" pitchFamily="49" charset="0"/>
              </a:rPr>
              <a:t>      if m </a:t>
            </a:r>
            <a:r>
              <a:rPr lang="en-GB" sz="2400" dirty="0" smtClean="0">
                <a:latin typeface="Lucida Console" pitchFamily="49" charset="0"/>
              </a:rPr>
              <a:t>&gt; </a:t>
            </a:r>
            <a:r>
              <a:rPr lang="en-GB" sz="2400" dirty="0">
                <a:latin typeface="Lucida Console" pitchFamily="49" charset="0"/>
              </a:rPr>
              <a:t>n then</a:t>
            </a:r>
          </a:p>
          <a:p>
            <a:r>
              <a:rPr lang="en-GB" sz="2400" dirty="0">
                <a:latin typeface="Lucida Console" pitchFamily="49" charset="0"/>
              </a:rPr>
              <a:t>        </a:t>
            </a:r>
            <a:r>
              <a:rPr lang="en-GB" sz="2400" dirty="0" err="1" smtClean="0">
                <a:latin typeface="Lucida Console" pitchFamily="49" charset="0"/>
              </a:rPr>
              <a:t>gcd_</a:t>
            </a:r>
            <a:r>
              <a:rPr lang="en-GB" sz="2400" dirty="0" err="1">
                <a:latin typeface="Lucida Console" pitchFamily="49" charset="0"/>
              </a:rPr>
              <a:t>dijkstra</a:t>
            </a:r>
            <a:r>
              <a:rPr lang="en-GB" sz="2400" dirty="0" smtClean="0">
                <a:latin typeface="Lucida Console" pitchFamily="49" charset="0"/>
              </a:rPr>
              <a:t> </a:t>
            </a:r>
            <a:r>
              <a:rPr lang="en-GB" sz="2400" dirty="0">
                <a:latin typeface="Lucida Console" pitchFamily="49" charset="0"/>
              </a:rPr>
              <a:t>(m </a:t>
            </a:r>
            <a:r>
              <a:rPr lang="en-GB" sz="2400" dirty="0" smtClean="0">
                <a:latin typeface="Lucida Console" pitchFamily="49" charset="0"/>
              </a:rPr>
              <a:t>- </a:t>
            </a:r>
            <a:r>
              <a:rPr lang="en-GB" sz="2400" dirty="0">
                <a:latin typeface="Lucida Console" pitchFamily="49" charset="0"/>
              </a:rPr>
              <a:t>n) n</a:t>
            </a:r>
          </a:p>
          <a:p>
            <a:r>
              <a:rPr lang="en-GB" sz="2400" dirty="0">
                <a:latin typeface="Lucida Console" pitchFamily="49" charset="0"/>
              </a:rPr>
              <a:t>      else</a:t>
            </a:r>
          </a:p>
          <a:p>
            <a:r>
              <a:rPr lang="en-GB" sz="2400" dirty="0">
                <a:latin typeface="Lucida Console" pitchFamily="49" charset="0"/>
              </a:rPr>
              <a:t>        </a:t>
            </a:r>
            <a:r>
              <a:rPr lang="en-GB" sz="2400" dirty="0" err="1" smtClean="0">
                <a:latin typeface="Lucida Console" pitchFamily="49" charset="0"/>
              </a:rPr>
              <a:t>gcd_</a:t>
            </a:r>
            <a:r>
              <a:rPr lang="en-GB" sz="2400" dirty="0" err="1">
                <a:latin typeface="Lucida Console" pitchFamily="49" charset="0"/>
              </a:rPr>
              <a:t>dijkstra</a:t>
            </a:r>
            <a:r>
              <a:rPr lang="en-GB" sz="2400" dirty="0" smtClean="0">
                <a:latin typeface="Lucida Console" pitchFamily="49" charset="0"/>
              </a:rPr>
              <a:t> </a:t>
            </a:r>
            <a:r>
              <a:rPr lang="en-GB" sz="2400" dirty="0">
                <a:latin typeface="Lucida Console" pitchFamily="49" charset="0"/>
              </a:rPr>
              <a:t>m (n </a:t>
            </a:r>
            <a:r>
              <a:rPr lang="en-GB" sz="2400" dirty="0" smtClean="0">
                <a:latin typeface="Lucida Console" pitchFamily="49" charset="0"/>
              </a:rPr>
              <a:t>- </a:t>
            </a:r>
            <a:r>
              <a:rPr lang="en-GB" sz="2400" dirty="0">
                <a:latin typeface="Lucida Console" pitchFamily="49" charset="0"/>
              </a:rPr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24932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1247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STATE</a:t>
            </a:r>
            <a:r>
              <a:rPr lang="en-GB" dirty="0" smtClean="0"/>
              <a:t> </a:t>
            </a:r>
            <a:r>
              <a:rPr lang="en-GB" dirty="0"/>
              <a:t>1 FREE </a:t>
            </a:r>
          </a:p>
          <a:p>
            <a:r>
              <a:rPr lang="en-GB" dirty="0"/>
              <a:t>  </a:t>
            </a:r>
            <a:r>
              <a:rPr lang="en-GB" b="1" dirty="0"/>
              <a:t>PRECASE</a:t>
            </a:r>
          </a:p>
          <a:p>
            <a:r>
              <a:rPr lang="en-GB" dirty="0"/>
              <a:t>    v0 := m == n</a:t>
            </a:r>
          </a:p>
          <a:p>
            <a:r>
              <a:rPr lang="en-GB" dirty="0"/>
              <a:t>    wild := v0</a:t>
            </a:r>
          </a:p>
          <a:p>
            <a:r>
              <a:rPr lang="en-GB" dirty="0"/>
              <a:t>  </a:t>
            </a:r>
            <a:r>
              <a:rPr lang="en-GB" b="1" dirty="0"/>
              <a:t>CASE</a:t>
            </a:r>
            <a:r>
              <a:rPr lang="en-GB" dirty="0"/>
              <a:t> wild</a:t>
            </a:r>
          </a:p>
          <a:p>
            <a:r>
              <a:rPr lang="en-GB" dirty="0"/>
              <a:t>    </a:t>
            </a:r>
            <a:r>
              <a:rPr lang="en-GB" b="1" dirty="0"/>
              <a:t>WHEN</a:t>
            </a:r>
            <a:r>
              <a:rPr lang="en-GB" dirty="0"/>
              <a:t> true =&gt;</a:t>
            </a:r>
          </a:p>
          <a:p>
            <a:r>
              <a:rPr lang="en-GB" dirty="0"/>
              <a:t>      </a:t>
            </a:r>
            <a:r>
              <a:rPr lang="en-GB" b="1" dirty="0"/>
              <a:t>RETURN</a:t>
            </a:r>
            <a:r>
              <a:rPr lang="en-GB" dirty="0"/>
              <a:t> m</a:t>
            </a:r>
          </a:p>
          <a:p>
            <a:r>
              <a:rPr lang="en-GB" dirty="0"/>
              <a:t>    </a:t>
            </a:r>
            <a:r>
              <a:rPr lang="en-GB" b="1" dirty="0"/>
              <a:t>WHEN</a:t>
            </a:r>
            <a:r>
              <a:rPr lang="en-GB" dirty="0"/>
              <a:t> false =&gt;</a:t>
            </a:r>
          </a:p>
          <a:p>
            <a:r>
              <a:rPr lang="en-GB" dirty="0"/>
              <a:t>      </a:t>
            </a:r>
            <a:r>
              <a:rPr lang="en-GB" b="1" dirty="0"/>
              <a:t>PRECASE</a:t>
            </a:r>
          </a:p>
          <a:p>
            <a:r>
              <a:rPr lang="en-GB" dirty="0"/>
              <a:t>        v1 := m &gt; n</a:t>
            </a:r>
          </a:p>
          <a:p>
            <a:r>
              <a:rPr lang="en-GB" dirty="0"/>
              <a:t>        wild1 := v1</a:t>
            </a:r>
          </a:p>
          <a:p>
            <a:r>
              <a:rPr lang="en-GB" dirty="0"/>
              <a:t>      </a:t>
            </a:r>
            <a:r>
              <a:rPr lang="en-GB" b="1" dirty="0"/>
              <a:t>CASE</a:t>
            </a:r>
            <a:r>
              <a:rPr lang="en-GB" dirty="0"/>
              <a:t> wild1</a:t>
            </a:r>
          </a:p>
          <a:p>
            <a:r>
              <a:rPr lang="en-GB" dirty="0"/>
              <a:t>        </a:t>
            </a:r>
            <a:r>
              <a:rPr lang="en-GB" b="1" dirty="0"/>
              <a:t>WHEN</a:t>
            </a:r>
            <a:r>
              <a:rPr lang="en-GB" dirty="0"/>
              <a:t> true =&gt;</a:t>
            </a:r>
          </a:p>
          <a:p>
            <a:r>
              <a:rPr lang="en-GB" dirty="0"/>
              <a:t>          v2 := m - n</a:t>
            </a:r>
          </a:p>
          <a:p>
            <a:r>
              <a:rPr lang="en-GB" dirty="0"/>
              <a:t>          </a:t>
            </a:r>
            <a:r>
              <a:rPr lang="en-GB" b="1" dirty="0">
                <a:solidFill>
                  <a:srgbClr val="FF0000"/>
                </a:solidFill>
              </a:rPr>
              <a:t>TAILCALL</a:t>
            </a:r>
            <a:r>
              <a:rPr lang="en-GB" dirty="0"/>
              <a:t>  [v2, n]</a:t>
            </a:r>
          </a:p>
          <a:p>
            <a:r>
              <a:rPr lang="en-GB" dirty="0"/>
              <a:t>        </a:t>
            </a:r>
            <a:r>
              <a:rPr lang="en-GB" b="1" dirty="0"/>
              <a:t>WHEN</a:t>
            </a:r>
            <a:r>
              <a:rPr lang="en-GB" dirty="0"/>
              <a:t> false =&gt;</a:t>
            </a:r>
          </a:p>
          <a:p>
            <a:r>
              <a:rPr lang="en-GB" dirty="0"/>
              <a:t>          v3 := n - m</a:t>
            </a:r>
          </a:p>
          <a:p>
            <a:r>
              <a:rPr lang="en-GB" dirty="0"/>
              <a:t>          </a:t>
            </a:r>
            <a:r>
              <a:rPr lang="en-GB" b="1" dirty="0">
                <a:solidFill>
                  <a:srgbClr val="FF0000"/>
                </a:solidFill>
              </a:rPr>
              <a:t>TAILCALL</a:t>
            </a:r>
            <a:r>
              <a:rPr lang="en-GB" dirty="0"/>
              <a:t>  [m, v3]</a:t>
            </a:r>
          </a:p>
          <a:p>
            <a:r>
              <a:rPr lang="en-GB" dirty="0"/>
              <a:t>      </a:t>
            </a:r>
            <a:r>
              <a:rPr lang="en-GB" b="1" dirty="0"/>
              <a:t>END</a:t>
            </a:r>
            <a:r>
              <a:rPr lang="en-GB" dirty="0"/>
              <a:t> </a:t>
            </a:r>
            <a:r>
              <a:rPr lang="en-GB" b="1" dirty="0"/>
              <a:t>CASE</a:t>
            </a:r>
          </a:p>
          <a:p>
            <a:r>
              <a:rPr lang="en-GB" dirty="0"/>
              <a:t>  </a:t>
            </a:r>
            <a:r>
              <a:rPr lang="en-GB" b="1" dirty="0"/>
              <a:t>END</a:t>
            </a:r>
            <a:r>
              <a:rPr lang="en-GB" dirty="0"/>
              <a:t> </a:t>
            </a:r>
            <a:r>
              <a:rPr lang="en-GB" b="1" dirty="0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19593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780928"/>
            <a:ext cx="8784976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ucida Console" pitchFamily="49" charset="0"/>
              </a:rPr>
              <a:t>$ make </a:t>
            </a:r>
            <a:r>
              <a:rPr lang="en-GB" sz="1600" dirty="0" err="1">
                <a:solidFill>
                  <a:schemeClr val="bg1"/>
                </a:solidFill>
                <a:latin typeface="Lucida Console" pitchFamily="49" charset="0"/>
              </a:rPr>
              <a:t>gcdtest</a:t>
            </a:r>
            <a:endParaRPr lang="en-GB" sz="1600" dirty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ucida Console" pitchFamily="49" charset="0"/>
              </a:rPr>
              <a:t>#    Time: 1450 ns  Iteration: 1  Instance: /</a:t>
            </a:r>
            <a:r>
              <a:rPr lang="en-GB" sz="1600" dirty="0" err="1">
                <a:solidFill>
                  <a:schemeClr val="bg1"/>
                </a:solidFill>
                <a:latin typeface="Lucida Console" pitchFamily="49" charset="0"/>
              </a:rPr>
              <a:t>gcdtest</a:t>
            </a:r>
            <a:r>
              <a:rPr lang="en-GB" sz="1600" dirty="0">
                <a:solidFill>
                  <a:schemeClr val="bg1"/>
                </a:solidFill>
                <a:latin typeface="Lucida Console" pitchFamily="49" charset="0"/>
              </a:rPr>
              <a:t>/</a:t>
            </a:r>
            <a:r>
              <a:rPr lang="en-GB" sz="1600" dirty="0" err="1">
                <a:solidFill>
                  <a:schemeClr val="bg1"/>
                </a:solidFill>
                <a:latin typeface="Lucida Console" pitchFamily="49" charset="0"/>
              </a:rPr>
              <a:t>fib_circuit</a:t>
            </a:r>
            <a:endParaRPr lang="en-GB" sz="1600" dirty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ucida Console" pitchFamily="49" charset="0"/>
              </a:rPr>
              <a:t># ** Note: Parameter n = 6</a:t>
            </a:r>
          </a:p>
          <a:p>
            <a:r>
              <a:rPr lang="en-GB" sz="1600" dirty="0">
                <a:solidFill>
                  <a:schemeClr val="bg1"/>
                </a:solidFill>
                <a:latin typeface="Lucida Console" pitchFamily="49" charset="0"/>
              </a:rPr>
              <a:t>#    Time: 1450 ns  Iteration: 1  Instance: /</a:t>
            </a:r>
            <a:r>
              <a:rPr lang="en-GB" sz="1600" dirty="0" err="1">
                <a:solidFill>
                  <a:schemeClr val="bg1"/>
                </a:solidFill>
                <a:latin typeface="Lucida Console" pitchFamily="49" charset="0"/>
              </a:rPr>
              <a:t>gcdtest</a:t>
            </a:r>
            <a:r>
              <a:rPr lang="en-GB" sz="1600" dirty="0">
                <a:solidFill>
                  <a:schemeClr val="bg1"/>
                </a:solidFill>
                <a:latin typeface="Lucida Console" pitchFamily="49" charset="0"/>
              </a:rPr>
              <a:t>/</a:t>
            </a:r>
            <a:r>
              <a:rPr lang="en-GB" sz="1600" dirty="0" err="1">
                <a:solidFill>
                  <a:schemeClr val="bg1"/>
                </a:solidFill>
                <a:latin typeface="Lucida Console" pitchFamily="49" charset="0"/>
              </a:rPr>
              <a:t>fib_circuit</a:t>
            </a:r>
            <a:endParaRPr lang="en-GB" sz="1600" dirty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ucida Console" pitchFamily="49" charset="0"/>
              </a:rPr>
              <a:t># ** Note: GCD 12 126 = </a:t>
            </a:r>
            <a:r>
              <a:rPr lang="en-GB" sz="1600" dirty="0" smtClean="0">
                <a:solidFill>
                  <a:schemeClr val="bg1"/>
                </a:solidFill>
                <a:latin typeface="Lucida Console" pitchFamily="49" charset="0"/>
              </a:rPr>
              <a:t>6</a:t>
            </a:r>
            <a:endParaRPr lang="en-GB" sz="1600" dirty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ucida Console" pitchFamily="49" charset="0"/>
              </a:rPr>
              <a:t>#    Time: 1500 ns  Iteration: 0  Instance: /</a:t>
            </a:r>
            <a:r>
              <a:rPr lang="en-GB" sz="1600" dirty="0" err="1">
                <a:solidFill>
                  <a:schemeClr val="bg1"/>
                </a:solidFill>
                <a:latin typeface="Lucida Console" pitchFamily="49" charset="0"/>
              </a:rPr>
              <a:t>gcdtest</a:t>
            </a:r>
            <a:endParaRPr lang="en-GB" sz="1600" dirty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ucida Console" pitchFamily="49" charset="0"/>
              </a:rPr>
              <a:t>#  quit</a:t>
            </a:r>
          </a:p>
        </p:txBody>
      </p:sp>
    </p:spTree>
    <p:extLst>
      <p:ext uri="{BB962C8B-B14F-4D97-AF65-F5344CB8AC3E}">
        <p14:creationId xmlns:p14="http://schemas.microsoft.com/office/powerpoint/2010/main" val="36644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9243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8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3371850"/>
            <a:ext cx="3390900" cy="3070860"/>
          </a:xfrm>
        </p:spPr>
        <p:txBody>
          <a:bodyPr/>
          <a:lstStyle/>
          <a:p>
            <a:r>
              <a:rPr lang="en-GB" dirty="0" smtClean="0"/>
              <a:t>Programs are</a:t>
            </a:r>
          </a:p>
          <a:p>
            <a:pPr lvl="1"/>
            <a:r>
              <a:rPr lang="en-GB" dirty="0" smtClean="0"/>
              <a:t>Recursive</a:t>
            </a:r>
          </a:p>
          <a:p>
            <a:pPr lvl="1"/>
            <a:r>
              <a:rPr lang="en-GB" dirty="0" smtClean="0"/>
              <a:t>Dynamic</a:t>
            </a:r>
          </a:p>
          <a:p>
            <a:pPr lvl="1"/>
            <a:r>
              <a:rPr lang="en-GB" dirty="0" smtClean="0"/>
              <a:t>Use the heap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62074" y="1786773"/>
            <a:ext cx="2438401" cy="1055608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The program (software)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29299" y="1748673"/>
            <a:ext cx="2438401" cy="1055608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Gates (hardware)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029075" y="1832998"/>
            <a:ext cx="1619250" cy="103935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Magic</a:t>
            </a:r>
          </a:p>
        </p:txBody>
      </p:sp>
      <p:sp>
        <p:nvSpPr>
          <p:cNvPr id="10" name="TextBox 9"/>
          <p:cNvSpPr txBox="1"/>
          <p:nvPr/>
        </p:nvSpPr>
        <p:spPr>
          <a:xfrm rot="1024693">
            <a:off x="1076325" y="1343026"/>
            <a:ext cx="6873164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rgbClr val="FF0000"/>
                </a:solidFill>
                <a:latin typeface="Arial Black" pitchFamily="34" charset="0"/>
              </a:rPr>
              <a:t>Does not work</a:t>
            </a:r>
            <a:endParaRPr lang="en-GB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33875" y="3343275"/>
            <a:ext cx="3390900" cy="30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Hardware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/>
              <a:buChar char="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Iterative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/>
              <a:buChar char="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Static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 2"/>
              <a:buChar char="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heap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9275" y="5905500"/>
            <a:ext cx="5783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This talk: towards bridging the gap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83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1700808"/>
            <a:ext cx="65809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fib :: </a:t>
            </a:r>
            <a:r>
              <a:rPr lang="en-GB" sz="3200" dirty="0" err="1" smtClean="0">
                <a:solidFill>
                  <a:srgbClr val="7030A0"/>
                </a:solidFill>
                <a:latin typeface="Lucida Console"/>
                <a:ea typeface="Calibri"/>
              </a:rPr>
              <a:t>Int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-&gt; </a:t>
            </a:r>
            <a:r>
              <a:rPr lang="en-GB" sz="3200" dirty="0" err="1" smtClean="0">
                <a:solidFill>
                  <a:srgbClr val="7030A0"/>
                </a:solidFill>
                <a:latin typeface="Lucida Console"/>
                <a:ea typeface="Calibri"/>
              </a:rPr>
              <a:t>Int</a:t>
            </a:r>
            <a:endParaRPr lang="en-GB" sz="4000" dirty="0" smtClean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fib 0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0</a:t>
            </a:r>
            <a:endParaRPr lang="en-GB" sz="4000" dirty="0" smtClean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fib 1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1</a:t>
            </a:r>
            <a:endParaRPr lang="en-GB" sz="4000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fib n</a:t>
            </a:r>
            <a:endParaRPr lang="en-GB" sz="4000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  = n1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+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n2 </a:t>
            </a:r>
            <a:endParaRPr lang="en-GB" sz="4000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    </a:t>
            </a:r>
            <a:r>
              <a:rPr lang="en-GB" sz="3200" b="1" dirty="0">
                <a:solidFill>
                  <a:srgbClr val="7030A0"/>
                </a:solidFill>
                <a:latin typeface="Lucida Console"/>
                <a:ea typeface="Calibri"/>
              </a:rPr>
              <a:t>where </a:t>
            </a:r>
            <a:endParaRPr lang="en-GB" sz="4000" b="1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    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n1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= </a:t>
            </a:r>
            <a:r>
              <a:rPr lang="en-GB" sz="3200" dirty="0">
                <a:solidFill>
                  <a:srgbClr val="FF0000"/>
                </a:solidFill>
                <a:latin typeface="Lucida Console"/>
                <a:ea typeface="Calibri"/>
              </a:rPr>
              <a:t>fib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 (n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- 1)</a:t>
            </a:r>
            <a:endParaRPr lang="en-GB" sz="4000" dirty="0"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   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n2 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= </a:t>
            </a:r>
            <a:r>
              <a:rPr lang="en-GB" sz="3200" dirty="0">
                <a:solidFill>
                  <a:srgbClr val="FF0000"/>
                </a:solidFill>
                <a:latin typeface="Lucida Console"/>
                <a:ea typeface="Calibri"/>
              </a:rPr>
              <a:t>fib</a:t>
            </a:r>
            <a:r>
              <a:rPr lang="en-GB" sz="3200" dirty="0">
                <a:solidFill>
                  <a:srgbClr val="7030A0"/>
                </a:solidFill>
                <a:latin typeface="Lucida Console"/>
                <a:ea typeface="Calibri"/>
              </a:rPr>
              <a:t> (n </a:t>
            </a:r>
            <a:r>
              <a:rPr lang="en-GB" sz="3200" dirty="0" smtClean="0">
                <a:solidFill>
                  <a:srgbClr val="7030A0"/>
                </a:solidFill>
                <a:latin typeface="Lucida Console"/>
                <a:ea typeface="Calibri"/>
              </a:rPr>
              <a:t>- 2)</a:t>
            </a:r>
            <a:endParaRPr lang="en-GB" sz="40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8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022" y="908720"/>
            <a:ext cx="817840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function</a:t>
            </a:r>
            <a:r>
              <a:rPr lang="en-GB" sz="2800" dirty="0" smtClean="0"/>
              <a:t> </a:t>
            </a:r>
            <a:r>
              <a:rPr lang="en-GB" sz="2800" dirty="0" err="1">
                <a:solidFill>
                  <a:srgbClr val="FF0000"/>
                </a:solidFill>
              </a:rPr>
              <a:t>addtree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(a : </a:t>
            </a:r>
            <a:r>
              <a:rPr lang="en-GB" sz="2800" dirty="0" err="1"/>
              <a:t>int_array</a:t>
            </a:r>
            <a:r>
              <a:rPr lang="en-GB" sz="2800" dirty="0"/>
              <a:t>) </a:t>
            </a:r>
            <a:r>
              <a:rPr lang="en-GB" sz="2800" b="1" dirty="0"/>
              <a:t>return</a:t>
            </a:r>
            <a:r>
              <a:rPr lang="en-GB" sz="2800" dirty="0"/>
              <a:t> integer </a:t>
            </a:r>
            <a:r>
              <a:rPr lang="en-GB" sz="2800" b="1" dirty="0"/>
              <a:t>is</a:t>
            </a:r>
          </a:p>
          <a:p>
            <a:r>
              <a:rPr lang="en-GB" sz="2800" dirty="0"/>
              <a:t>    </a:t>
            </a:r>
            <a:r>
              <a:rPr lang="en-GB" sz="2800" b="1" dirty="0"/>
              <a:t>variable</a:t>
            </a:r>
            <a:r>
              <a:rPr lang="en-GB" sz="2800" dirty="0"/>
              <a:t> </a:t>
            </a:r>
            <a:r>
              <a:rPr lang="en-GB" sz="2800" dirty="0" err="1"/>
              <a:t>len</a:t>
            </a:r>
            <a:r>
              <a:rPr lang="en-GB" sz="2800" dirty="0"/>
              <a:t>, offset : </a:t>
            </a:r>
            <a:r>
              <a:rPr lang="en-GB" sz="2800" b="1" dirty="0"/>
              <a:t>natural</a:t>
            </a:r>
            <a:r>
              <a:rPr lang="en-GB" sz="2800" dirty="0"/>
              <a:t> ;</a:t>
            </a:r>
          </a:p>
          <a:p>
            <a:r>
              <a:rPr lang="en-GB" sz="2800" dirty="0"/>
              <a:t>    </a:t>
            </a:r>
            <a:r>
              <a:rPr lang="en-GB" sz="2800" b="1" dirty="0"/>
              <a:t>variable</a:t>
            </a:r>
            <a:r>
              <a:rPr lang="en-GB" sz="2800" dirty="0"/>
              <a:t> lhs, </a:t>
            </a:r>
            <a:r>
              <a:rPr lang="en-GB" sz="2800" dirty="0" err="1"/>
              <a:t>rhs</a:t>
            </a:r>
            <a:r>
              <a:rPr lang="en-GB" sz="2800" dirty="0"/>
              <a:t> : </a:t>
            </a:r>
            <a:r>
              <a:rPr lang="en-GB" sz="2800" b="1" dirty="0"/>
              <a:t>integer</a:t>
            </a:r>
            <a:r>
              <a:rPr lang="en-GB" sz="2800" dirty="0"/>
              <a:t> ;</a:t>
            </a:r>
          </a:p>
          <a:p>
            <a:r>
              <a:rPr lang="en-GB" sz="2800" dirty="0"/>
              <a:t>  </a:t>
            </a:r>
            <a:r>
              <a:rPr lang="en-GB" sz="2800" b="1" dirty="0"/>
              <a:t>begin</a:t>
            </a:r>
          </a:p>
          <a:p>
            <a:r>
              <a:rPr lang="en-GB" sz="2800" dirty="0"/>
              <a:t>    </a:t>
            </a:r>
            <a:r>
              <a:rPr lang="en-GB" sz="2800" dirty="0" err="1"/>
              <a:t>len</a:t>
            </a:r>
            <a:r>
              <a:rPr lang="en-GB" sz="2800" dirty="0"/>
              <a:t> := </a:t>
            </a:r>
            <a:r>
              <a:rPr lang="en-GB" sz="2800" dirty="0" err="1"/>
              <a:t>a'length</a:t>
            </a:r>
            <a:r>
              <a:rPr lang="en-GB" sz="2800" dirty="0"/>
              <a:t> ;</a:t>
            </a:r>
          </a:p>
          <a:p>
            <a:r>
              <a:rPr lang="en-GB" sz="2800" dirty="0"/>
              <a:t>    offset := </a:t>
            </a:r>
            <a:r>
              <a:rPr lang="en-GB" sz="2800" dirty="0" err="1"/>
              <a:t>a'left</a:t>
            </a:r>
            <a:r>
              <a:rPr lang="en-GB" sz="2800" dirty="0"/>
              <a:t>(1) ;</a:t>
            </a:r>
          </a:p>
          <a:p>
            <a:r>
              <a:rPr lang="en-GB" sz="2800" dirty="0"/>
              <a:t>    </a:t>
            </a:r>
            <a:r>
              <a:rPr lang="en-GB" sz="2800" b="1" dirty="0"/>
              <a:t>if</a:t>
            </a:r>
            <a:r>
              <a:rPr lang="en-GB" sz="2800" dirty="0"/>
              <a:t> </a:t>
            </a:r>
            <a:r>
              <a:rPr lang="en-GB" sz="2800" dirty="0" err="1"/>
              <a:t>len</a:t>
            </a:r>
            <a:r>
              <a:rPr lang="en-GB" sz="2800" dirty="0"/>
              <a:t> = 1 </a:t>
            </a:r>
            <a:r>
              <a:rPr lang="en-GB" sz="2800" b="1" dirty="0"/>
              <a:t>then</a:t>
            </a:r>
          </a:p>
          <a:p>
            <a:r>
              <a:rPr lang="en-GB" sz="2800" dirty="0"/>
              <a:t>      </a:t>
            </a:r>
            <a:r>
              <a:rPr lang="en-GB" sz="2800" b="1" dirty="0"/>
              <a:t>return</a:t>
            </a:r>
            <a:r>
              <a:rPr lang="en-GB" sz="2800" dirty="0"/>
              <a:t> a(offset) ;</a:t>
            </a:r>
          </a:p>
          <a:p>
            <a:r>
              <a:rPr lang="en-GB" sz="2800" dirty="0"/>
              <a:t>    </a:t>
            </a:r>
            <a:r>
              <a:rPr lang="en-GB" sz="2800" b="1" dirty="0"/>
              <a:t>else</a:t>
            </a:r>
          </a:p>
          <a:p>
            <a:r>
              <a:rPr lang="en-GB" sz="2800" dirty="0"/>
              <a:t>      lhs := </a:t>
            </a:r>
            <a:r>
              <a:rPr lang="en-GB" sz="2800" dirty="0" err="1">
                <a:solidFill>
                  <a:srgbClr val="FF0000"/>
                </a:solidFill>
              </a:rPr>
              <a:t>addtree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(a(offset to </a:t>
            </a:r>
            <a:r>
              <a:rPr lang="en-GB" sz="2800" dirty="0" err="1"/>
              <a:t>offset+len</a:t>
            </a:r>
            <a:r>
              <a:rPr lang="en-GB" sz="2800" dirty="0"/>
              <a:t>/2-1)) ;</a:t>
            </a:r>
          </a:p>
          <a:p>
            <a:r>
              <a:rPr lang="en-GB" sz="2800" dirty="0"/>
              <a:t>      </a:t>
            </a:r>
            <a:r>
              <a:rPr lang="en-GB" sz="2800" dirty="0" err="1"/>
              <a:t>rhs</a:t>
            </a:r>
            <a:r>
              <a:rPr lang="en-GB" sz="2800" dirty="0"/>
              <a:t> := </a:t>
            </a:r>
            <a:r>
              <a:rPr lang="en-GB" sz="2800" dirty="0" err="1">
                <a:solidFill>
                  <a:srgbClr val="FF0000"/>
                </a:solidFill>
              </a:rPr>
              <a:t>addtree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(a(</a:t>
            </a:r>
            <a:r>
              <a:rPr lang="en-GB" sz="2800" dirty="0" err="1"/>
              <a:t>offset+len</a:t>
            </a:r>
            <a:r>
              <a:rPr lang="en-GB" sz="2800" dirty="0"/>
              <a:t>/2 to offset+len-1)) ;</a:t>
            </a:r>
          </a:p>
          <a:p>
            <a:r>
              <a:rPr lang="en-GB" sz="2800" dirty="0"/>
              <a:t>      </a:t>
            </a:r>
            <a:r>
              <a:rPr lang="en-GB" sz="2800" b="1" dirty="0"/>
              <a:t>return</a:t>
            </a:r>
            <a:r>
              <a:rPr lang="en-GB" sz="2800" dirty="0"/>
              <a:t> lhs + </a:t>
            </a:r>
            <a:r>
              <a:rPr lang="en-GB" sz="2800" dirty="0" err="1"/>
              <a:t>rhs</a:t>
            </a:r>
            <a:r>
              <a:rPr lang="en-GB" sz="2800" dirty="0"/>
              <a:t> ;</a:t>
            </a:r>
          </a:p>
          <a:p>
            <a:r>
              <a:rPr lang="en-GB" sz="2800" dirty="0"/>
              <a:t>    </a:t>
            </a:r>
            <a:r>
              <a:rPr lang="en-GB" sz="2800" b="1" dirty="0"/>
              <a:t>end</a:t>
            </a:r>
            <a:r>
              <a:rPr lang="en-GB" sz="2800" dirty="0"/>
              <a:t> </a:t>
            </a:r>
            <a:r>
              <a:rPr lang="en-GB" sz="2800" b="1" dirty="0"/>
              <a:t>if</a:t>
            </a:r>
            <a:r>
              <a:rPr lang="en-GB" sz="2800" dirty="0"/>
              <a:t> ;</a:t>
            </a:r>
          </a:p>
          <a:p>
            <a:r>
              <a:rPr lang="en-GB" sz="2800" dirty="0"/>
              <a:t>  </a:t>
            </a:r>
            <a:r>
              <a:rPr lang="en-GB" sz="2800" b="1" dirty="0"/>
              <a:t>end</a:t>
            </a:r>
            <a:r>
              <a:rPr lang="en-GB" sz="2800" dirty="0"/>
              <a:t> function </a:t>
            </a:r>
            <a:r>
              <a:rPr lang="en-GB" sz="2800" dirty="0" err="1"/>
              <a:t>addtree</a:t>
            </a:r>
            <a:r>
              <a:rPr lang="en-GB" sz="2800" dirty="0"/>
              <a:t> </a:t>
            </a:r>
            <a:r>
              <a:rPr lang="en-GB" sz="2800" dirty="0" smtClean="0"/>
              <a:t>;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0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0"/>
            <a:ext cx="7512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1052736"/>
            <a:ext cx="57423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entity </a:t>
            </a:r>
            <a:r>
              <a:rPr lang="en-GB" dirty="0" err="1"/>
              <a:t>fac_example</a:t>
            </a:r>
            <a:r>
              <a:rPr lang="en-GB" dirty="0"/>
              <a:t> is</a:t>
            </a:r>
          </a:p>
          <a:p>
            <a:r>
              <a:rPr lang="en-GB" dirty="0"/>
              <a:t>  port (signal n : in natural ;</a:t>
            </a:r>
          </a:p>
          <a:p>
            <a:r>
              <a:rPr lang="en-GB" dirty="0"/>
              <a:t>        signal r : out natural) ;</a:t>
            </a:r>
          </a:p>
          <a:p>
            <a:r>
              <a:rPr lang="en-GB" dirty="0"/>
              <a:t>end entity </a:t>
            </a:r>
            <a:r>
              <a:rPr lang="en-GB" dirty="0" err="1"/>
              <a:t>fac_example</a:t>
            </a:r>
            <a:r>
              <a:rPr lang="en-GB" dirty="0"/>
              <a:t> ;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architecture behavioural of </a:t>
            </a:r>
            <a:r>
              <a:rPr lang="en-GB" dirty="0" err="1"/>
              <a:t>fac_example</a:t>
            </a:r>
            <a:r>
              <a:rPr lang="en-GB" dirty="0"/>
              <a:t> is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  function </a:t>
            </a:r>
            <a:r>
              <a:rPr lang="en-GB" dirty="0" err="1"/>
              <a:t>fac</a:t>
            </a:r>
            <a:r>
              <a:rPr lang="en-GB" dirty="0"/>
              <a:t> (n : in natural) return natural is</a:t>
            </a:r>
          </a:p>
          <a:p>
            <a:r>
              <a:rPr lang="en-GB" dirty="0"/>
              <a:t>  begin</a:t>
            </a:r>
          </a:p>
          <a:p>
            <a:r>
              <a:rPr lang="en-GB" dirty="0"/>
              <a:t>    if n &lt;= 1 then</a:t>
            </a:r>
          </a:p>
          <a:p>
            <a:r>
              <a:rPr lang="en-GB" dirty="0"/>
              <a:t>      return 1 ;</a:t>
            </a:r>
          </a:p>
          <a:p>
            <a:r>
              <a:rPr lang="en-GB" dirty="0"/>
              <a:t>    else</a:t>
            </a:r>
          </a:p>
          <a:p>
            <a:r>
              <a:rPr lang="en-GB" dirty="0"/>
              <a:t>      return n * </a:t>
            </a:r>
            <a:r>
              <a:rPr lang="en-GB" dirty="0" err="1"/>
              <a:t>fac</a:t>
            </a:r>
            <a:r>
              <a:rPr lang="en-GB" dirty="0"/>
              <a:t> (n-1) ;</a:t>
            </a:r>
          </a:p>
          <a:p>
            <a:r>
              <a:rPr lang="en-GB" dirty="0"/>
              <a:t>    end if ;</a:t>
            </a:r>
          </a:p>
          <a:p>
            <a:r>
              <a:rPr lang="en-GB" dirty="0"/>
              <a:t>  end function </a:t>
            </a:r>
            <a:r>
              <a:rPr lang="en-GB" dirty="0" err="1"/>
              <a:t>fac</a:t>
            </a:r>
            <a:r>
              <a:rPr lang="en-GB" dirty="0"/>
              <a:t> ;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begin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  r &lt;= </a:t>
            </a:r>
            <a:r>
              <a:rPr lang="en-GB" dirty="0" err="1"/>
              <a:t>fac</a:t>
            </a:r>
            <a:r>
              <a:rPr lang="en-GB" dirty="0"/>
              <a:t> (n) ;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end architecture behavioural ;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06760" y="4725144"/>
            <a:ext cx="5731510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53994"/>
            <a:ext cx="8229600" cy="41687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nsolas" pitchFamily="49" charset="0"/>
                <a:cs typeface="Consolas" pitchFamily="49" charset="0"/>
              </a:rPr>
              <a:t>process</a:t>
            </a:r>
          </a:p>
          <a:p>
            <a:pPr marL="0" indent="0">
              <a:buNone/>
            </a:pPr>
            <a:r>
              <a:rPr lang="en-GB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variable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state :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integer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:= 0 ;</a:t>
            </a:r>
          </a:p>
          <a:p>
            <a:pPr marL="0" indent="0">
              <a:buNone/>
            </a:pPr>
            <a:r>
              <a:rPr lang="en-GB" dirty="0"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variable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c, d, e :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integer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;</a:t>
            </a:r>
          </a:p>
          <a:p>
            <a:pPr marL="0" indent="0">
              <a:buNone/>
            </a:pPr>
            <a:r>
              <a:rPr lang="en-GB" b="1" dirty="0" smtClean="0">
                <a:latin typeface="Consolas" pitchFamily="49" charset="0"/>
                <a:cs typeface="Consolas" pitchFamily="49" charset="0"/>
              </a:rPr>
              <a:t>begin</a:t>
            </a:r>
          </a:p>
          <a:p>
            <a:pPr marL="0" indent="0">
              <a:buNone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wait until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clk’event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and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clk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=‘1’;</a:t>
            </a:r>
          </a:p>
          <a:p>
            <a:pPr marL="0" indent="0">
              <a:buNone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case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state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is</a:t>
            </a:r>
          </a:p>
          <a:p>
            <a:pPr marL="0" indent="0">
              <a:buNone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when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0 =&gt; c := a + b ; state := 1 ;</a:t>
            </a:r>
          </a:p>
          <a:p>
            <a:pPr marL="0" indent="0">
              <a:buNone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when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1 =&gt; d := 2 * c ; state := 2 ;</a:t>
            </a:r>
          </a:p>
          <a:p>
            <a:pPr marL="0" indent="0">
              <a:buNone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when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2 =&gt; e := d – 5 ; state := 3 ;</a:t>
            </a:r>
          </a:p>
          <a:p>
            <a:pPr marL="0" indent="0">
              <a:buNone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when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others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=&gt;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;</a:t>
            </a:r>
          </a:p>
          <a:p>
            <a:pPr marL="0" indent="0">
              <a:buNone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end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case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;</a:t>
            </a:r>
          </a:p>
          <a:p>
            <a:pPr marL="0" indent="0">
              <a:buNone/>
            </a:pPr>
            <a:r>
              <a:rPr lang="en-GB" b="1" dirty="0" smtClean="0">
                <a:latin typeface="Consolas" pitchFamily="49" charset="0"/>
                <a:cs typeface="Consolas" pitchFamily="49" charset="0"/>
              </a:rPr>
              <a:t>end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GB" b="1" dirty="0" smtClean="0">
                <a:latin typeface="Consolas" pitchFamily="49" charset="0"/>
                <a:cs typeface="Consolas" pitchFamily="49" charset="0"/>
              </a:rPr>
              <a:t>process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;</a:t>
            </a:r>
            <a:endParaRPr lang="en-GB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0331" y="1052736"/>
            <a:ext cx="40927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onsolas" pitchFamily="49" charset="0"/>
                <a:cs typeface="Consolas" pitchFamily="49" charset="0"/>
              </a:rPr>
              <a:t>c := a + b ; -- cycle 0</a:t>
            </a:r>
          </a:p>
          <a:p>
            <a:r>
              <a:rPr lang="en-GB" sz="2400" dirty="0" smtClean="0">
                <a:latin typeface="Consolas" pitchFamily="49" charset="0"/>
                <a:cs typeface="Consolas" pitchFamily="49" charset="0"/>
              </a:rPr>
              <a:t>d := 2 * c ; -- cycle 1</a:t>
            </a:r>
          </a:p>
          <a:p>
            <a:r>
              <a:rPr lang="en-GB" sz="2400" dirty="0" smtClean="0">
                <a:latin typeface="Consolas" pitchFamily="49" charset="0"/>
                <a:cs typeface="Consolas" pitchFamily="49" charset="0"/>
              </a:rPr>
              <a:t>e := d – 5;  -- cycle 2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9512" y="234888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8" y="738014"/>
            <a:ext cx="50612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entity </a:t>
            </a:r>
            <a:r>
              <a:rPr lang="en-GB" sz="1200" dirty="0" err="1"/>
              <a:t>fibManual</a:t>
            </a:r>
            <a:r>
              <a:rPr lang="en-GB" sz="1200" dirty="0"/>
              <a:t> is</a:t>
            </a:r>
          </a:p>
          <a:p>
            <a:r>
              <a:rPr lang="en-GB" sz="1200" dirty="0"/>
              <a:t>  port (signal </a:t>
            </a:r>
            <a:r>
              <a:rPr lang="en-GB" sz="1200" dirty="0" err="1"/>
              <a:t>clk</a:t>
            </a:r>
            <a:r>
              <a:rPr lang="en-GB" sz="1200" dirty="0"/>
              <a:t>, </a:t>
            </a:r>
            <a:r>
              <a:rPr lang="en-GB" sz="1200" dirty="0" err="1"/>
              <a:t>rst</a:t>
            </a:r>
            <a:r>
              <a:rPr lang="en-GB" sz="1200" dirty="0"/>
              <a:t> : in bit ;</a:t>
            </a:r>
          </a:p>
          <a:p>
            <a:r>
              <a:rPr lang="en-GB" sz="1200" dirty="0"/>
              <a:t>        signal n : in natural ;</a:t>
            </a:r>
          </a:p>
          <a:p>
            <a:r>
              <a:rPr lang="en-GB" sz="1200" dirty="0"/>
              <a:t>        signal </a:t>
            </a:r>
            <a:r>
              <a:rPr lang="en-GB" sz="1200" dirty="0" err="1"/>
              <a:t>n_en</a:t>
            </a:r>
            <a:r>
              <a:rPr lang="en-GB" sz="1200" dirty="0"/>
              <a:t> : in bit ;</a:t>
            </a:r>
          </a:p>
          <a:p>
            <a:r>
              <a:rPr lang="en-GB" sz="1200" dirty="0"/>
              <a:t>        signal f : out natural ;</a:t>
            </a:r>
          </a:p>
          <a:p>
            <a:r>
              <a:rPr lang="en-GB" sz="1200" dirty="0"/>
              <a:t>        signal </a:t>
            </a:r>
            <a:r>
              <a:rPr lang="en-GB" sz="1200" dirty="0" err="1"/>
              <a:t>f_rdy</a:t>
            </a:r>
            <a:r>
              <a:rPr lang="en-GB" sz="1200" dirty="0"/>
              <a:t> : out bit) ;</a:t>
            </a:r>
          </a:p>
          <a:p>
            <a:r>
              <a:rPr lang="en-GB" sz="1200" dirty="0"/>
              <a:t>end entity </a:t>
            </a:r>
            <a:r>
              <a:rPr lang="en-GB" sz="1200" dirty="0" err="1"/>
              <a:t>fibManual</a:t>
            </a:r>
            <a:r>
              <a:rPr lang="en-GB" sz="1200" dirty="0"/>
              <a:t> ;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use </a:t>
            </a:r>
            <a:r>
              <a:rPr lang="en-GB" sz="1200" dirty="0" err="1"/>
              <a:t>work.fibManualPackage.all</a:t>
            </a:r>
            <a:r>
              <a:rPr lang="en-GB" sz="1200" dirty="0"/>
              <a:t> ;</a:t>
            </a:r>
          </a:p>
          <a:p>
            <a:r>
              <a:rPr lang="en-GB" sz="1200" dirty="0"/>
              <a:t>use </a:t>
            </a:r>
            <a:r>
              <a:rPr lang="en-GB" sz="1200" dirty="0" err="1"/>
              <a:t>work.StackPackage.all</a:t>
            </a:r>
            <a:r>
              <a:rPr lang="en-GB" sz="1200" dirty="0"/>
              <a:t>;</a:t>
            </a:r>
          </a:p>
          <a:p>
            <a:r>
              <a:rPr lang="en-GB" sz="1200" dirty="0"/>
              <a:t>architecture manual of </a:t>
            </a:r>
            <a:r>
              <a:rPr lang="en-GB" sz="1200" dirty="0" err="1"/>
              <a:t>fibManual</a:t>
            </a:r>
            <a:r>
              <a:rPr lang="en-GB" sz="1200" dirty="0"/>
              <a:t> is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begin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  </a:t>
            </a:r>
            <a:r>
              <a:rPr lang="en-GB" sz="1200" dirty="0" err="1"/>
              <a:t>compute_fib</a:t>
            </a:r>
            <a:r>
              <a:rPr lang="en-GB" sz="1200" dirty="0"/>
              <a:t> : process</a:t>
            </a:r>
          </a:p>
          <a:p>
            <a:r>
              <a:rPr lang="en-GB" sz="1200" dirty="0"/>
              <a:t>    variable stack : </a:t>
            </a:r>
            <a:r>
              <a:rPr lang="en-GB" sz="1200" dirty="0" err="1"/>
              <a:t>stack_type</a:t>
            </a:r>
            <a:r>
              <a:rPr lang="en-GB" sz="1200" dirty="0"/>
              <a:t> := (others =&gt; 0) ;</a:t>
            </a:r>
          </a:p>
          <a:p>
            <a:r>
              <a:rPr lang="en-GB" sz="1200" dirty="0"/>
              <a:t>    variable </a:t>
            </a:r>
            <a:r>
              <a:rPr lang="en-GB" sz="1200" dirty="0" err="1"/>
              <a:t>stack_index</a:t>
            </a:r>
            <a:r>
              <a:rPr lang="en-GB" sz="1200" dirty="0"/>
              <a:t> : </a:t>
            </a:r>
            <a:r>
              <a:rPr lang="en-GB" sz="1200" dirty="0" err="1"/>
              <a:t>stack_index_type</a:t>
            </a:r>
            <a:r>
              <a:rPr lang="en-GB" sz="1200" dirty="0"/>
              <a:t> := 0 ; -- Points to next free </a:t>
            </a:r>
            <a:r>
              <a:rPr lang="en-GB" sz="1200" dirty="0" err="1"/>
              <a:t>elem</a:t>
            </a:r>
            <a:r>
              <a:rPr lang="en-GB" sz="1200" dirty="0"/>
              <a:t> </a:t>
            </a:r>
          </a:p>
          <a:p>
            <a:r>
              <a:rPr lang="en-GB" sz="1200" dirty="0"/>
              <a:t>    variable state : states := ready ;</a:t>
            </a:r>
          </a:p>
          <a:p>
            <a:r>
              <a:rPr lang="en-GB" sz="1200" dirty="0"/>
              <a:t>    variable </a:t>
            </a:r>
            <a:r>
              <a:rPr lang="en-GB" sz="1200" dirty="0" err="1"/>
              <a:t>jump_stack</a:t>
            </a:r>
            <a:r>
              <a:rPr lang="en-GB" sz="1200" dirty="0"/>
              <a:t> : </a:t>
            </a:r>
            <a:r>
              <a:rPr lang="en-GB" sz="1200" dirty="0" err="1"/>
              <a:t>jump_stack_type</a:t>
            </a:r>
            <a:r>
              <a:rPr lang="en-GB" sz="1200" dirty="0"/>
              <a:t> ;</a:t>
            </a:r>
          </a:p>
          <a:p>
            <a:r>
              <a:rPr lang="en-GB" sz="1200" dirty="0"/>
              <a:t>    variable </a:t>
            </a:r>
            <a:r>
              <a:rPr lang="en-GB" sz="1200" dirty="0" err="1"/>
              <a:t>jump_index</a:t>
            </a:r>
            <a:r>
              <a:rPr lang="en-GB" sz="1200" dirty="0"/>
              <a:t> : </a:t>
            </a:r>
            <a:r>
              <a:rPr lang="en-GB" sz="1200" dirty="0" err="1"/>
              <a:t>stack_index_type</a:t>
            </a:r>
            <a:r>
              <a:rPr lang="en-GB" sz="1200" dirty="0"/>
              <a:t> := 0 ;</a:t>
            </a:r>
          </a:p>
          <a:p>
            <a:r>
              <a:rPr lang="en-GB" sz="1200" dirty="0"/>
              <a:t>    variable top, n1, n2, fibn1, fibn2, fib : natural ;</a:t>
            </a:r>
          </a:p>
          <a:p>
            <a:r>
              <a:rPr lang="en-GB" sz="1200" dirty="0"/>
              <a:t>  begin</a:t>
            </a:r>
          </a:p>
          <a:p>
            <a:r>
              <a:rPr lang="en-GB" sz="1200" dirty="0"/>
              <a:t>    wait until </a:t>
            </a:r>
            <a:r>
              <a:rPr lang="en-GB" sz="1200" dirty="0" err="1"/>
              <a:t>clk'event</a:t>
            </a:r>
            <a:r>
              <a:rPr lang="en-GB" sz="1200" dirty="0"/>
              <a:t> and </a:t>
            </a:r>
            <a:r>
              <a:rPr lang="en-GB" sz="1200" dirty="0" err="1"/>
              <a:t>clk</a:t>
            </a:r>
            <a:r>
              <a:rPr lang="en-GB" sz="1200" dirty="0"/>
              <a:t>='1' ;</a:t>
            </a:r>
          </a:p>
          <a:p>
            <a:r>
              <a:rPr lang="en-GB" sz="1200" dirty="0"/>
              <a:t>    if </a:t>
            </a:r>
            <a:r>
              <a:rPr lang="en-GB" sz="1200" dirty="0" err="1"/>
              <a:t>rst</a:t>
            </a:r>
            <a:r>
              <a:rPr lang="en-GB" sz="1200" dirty="0"/>
              <a:t> = '1' then</a:t>
            </a:r>
          </a:p>
          <a:p>
            <a:r>
              <a:rPr lang="en-GB" sz="1200" dirty="0"/>
              <a:t>      </a:t>
            </a:r>
            <a:r>
              <a:rPr lang="en-GB" sz="1200" dirty="0" err="1"/>
              <a:t>stack_index</a:t>
            </a:r>
            <a:r>
              <a:rPr lang="en-GB" sz="1200" dirty="0"/>
              <a:t> := 0 ;</a:t>
            </a:r>
          </a:p>
          <a:p>
            <a:r>
              <a:rPr lang="en-GB" sz="1200" dirty="0"/>
              <a:t>      </a:t>
            </a:r>
            <a:r>
              <a:rPr lang="en-GB" sz="1200" dirty="0" err="1"/>
              <a:t>jump_index</a:t>
            </a:r>
            <a:r>
              <a:rPr lang="en-GB" sz="1200" dirty="0"/>
              <a:t> := 0 ;</a:t>
            </a:r>
          </a:p>
          <a:p>
            <a:r>
              <a:rPr lang="en-GB" sz="1200" dirty="0"/>
              <a:t>      state := ready ;</a:t>
            </a:r>
          </a:p>
          <a:p>
            <a:r>
              <a:rPr lang="en-GB" sz="1200" dirty="0"/>
              <a:t>    else</a:t>
            </a:r>
          </a:p>
          <a:p>
            <a:r>
              <a:rPr lang="en-GB" sz="1200" dirty="0"/>
              <a:t>   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2702" y="738014"/>
            <a:ext cx="50612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      case state is</a:t>
            </a:r>
          </a:p>
          <a:p>
            <a:r>
              <a:rPr lang="en-GB" sz="1200" dirty="0"/>
              <a:t>        when ready =&gt; if </a:t>
            </a:r>
            <a:r>
              <a:rPr lang="en-GB" sz="1200" dirty="0" err="1"/>
              <a:t>n_en</a:t>
            </a:r>
            <a:r>
              <a:rPr lang="en-GB" sz="1200" dirty="0"/>
              <a:t> = '1' then -- Ready and got new input</a:t>
            </a:r>
          </a:p>
          <a:p>
            <a:r>
              <a:rPr lang="en-GB" sz="1200" dirty="0"/>
              <a:t>                        -- Read input signal into top of stack</a:t>
            </a:r>
          </a:p>
          <a:p>
            <a:r>
              <a:rPr lang="en-GB" sz="1200" dirty="0"/>
              <a:t>                        top := n ;</a:t>
            </a:r>
          </a:p>
          <a:p>
            <a:r>
              <a:rPr lang="en-GB" sz="1200" dirty="0"/>
              <a:t>                        push (top,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      -- Return to finish</a:t>
            </a:r>
          </a:p>
          <a:p>
            <a:r>
              <a:rPr lang="en-GB" sz="1200" dirty="0"/>
              <a:t>                        </a:t>
            </a:r>
            <a:r>
              <a:rPr lang="en-GB" sz="1200" dirty="0" err="1"/>
              <a:t>push_jump</a:t>
            </a:r>
            <a:r>
              <a:rPr lang="en-GB" sz="1200" dirty="0"/>
              <a:t> (</a:t>
            </a:r>
            <a:r>
              <a:rPr lang="en-GB" sz="1200" dirty="0" err="1"/>
              <a:t>finish_point</a:t>
            </a:r>
            <a:r>
              <a:rPr lang="en-GB" sz="1200" dirty="0"/>
              <a:t>, </a:t>
            </a:r>
            <a:r>
              <a:rPr lang="en-GB" sz="1200" dirty="0" err="1"/>
              <a:t>jump_stack</a:t>
            </a:r>
            <a:r>
              <a:rPr lang="en-GB" sz="1200" dirty="0"/>
              <a:t>, </a:t>
            </a:r>
            <a:r>
              <a:rPr lang="en-GB" sz="1200" dirty="0" err="1"/>
              <a:t>jump_index</a:t>
            </a:r>
            <a:r>
              <a:rPr lang="en-GB" sz="1200" dirty="0"/>
              <a:t>) ; </a:t>
            </a:r>
          </a:p>
          <a:p>
            <a:r>
              <a:rPr lang="en-GB" sz="1200" dirty="0"/>
              <a:t>                        state := </a:t>
            </a:r>
            <a:r>
              <a:rPr lang="en-GB" sz="1200" dirty="0" err="1"/>
              <a:t>recurse</a:t>
            </a:r>
            <a:r>
              <a:rPr lang="en-GB" sz="1200" dirty="0"/>
              <a:t> ; -- Next state top of recursion</a:t>
            </a:r>
          </a:p>
          <a:p>
            <a:r>
              <a:rPr lang="en-GB" sz="1200" dirty="0"/>
              <a:t>                      end if ;</a:t>
            </a:r>
          </a:p>
          <a:p>
            <a:r>
              <a:rPr lang="en-GB" sz="1200" dirty="0"/>
              <a:t>        when </a:t>
            </a:r>
            <a:r>
              <a:rPr lang="en-GB" sz="1200" dirty="0" err="1"/>
              <a:t>recurse</a:t>
            </a:r>
            <a:endParaRPr lang="en-GB" sz="1200" dirty="0"/>
          </a:p>
          <a:p>
            <a:r>
              <a:rPr lang="en-GB" sz="1200" dirty="0"/>
              <a:t>          =&gt; pop (top,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 case top is</a:t>
            </a:r>
          </a:p>
          <a:p>
            <a:r>
              <a:rPr lang="en-GB" sz="1200" dirty="0"/>
              <a:t>               when 0 =&gt; push (top,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       -- return</a:t>
            </a:r>
          </a:p>
          <a:p>
            <a:r>
              <a:rPr lang="en-GB" sz="1200" dirty="0"/>
              <a:t>                         </a:t>
            </a:r>
            <a:r>
              <a:rPr lang="en-GB" sz="1200" dirty="0" err="1"/>
              <a:t>pop_jump</a:t>
            </a:r>
            <a:r>
              <a:rPr lang="en-GB" sz="1200" dirty="0"/>
              <a:t> (state, </a:t>
            </a:r>
            <a:r>
              <a:rPr lang="en-GB" sz="1200" dirty="0" err="1"/>
              <a:t>jump_stack</a:t>
            </a:r>
            <a:r>
              <a:rPr lang="en-GB" sz="1200" dirty="0"/>
              <a:t>, </a:t>
            </a:r>
            <a:r>
              <a:rPr lang="en-GB" sz="1200" dirty="0" err="1"/>
              <a:t>jump_index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 when 1 =&gt; push (top,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       -- return</a:t>
            </a:r>
          </a:p>
          <a:p>
            <a:r>
              <a:rPr lang="en-GB" sz="1200" dirty="0"/>
              <a:t>                         </a:t>
            </a:r>
            <a:r>
              <a:rPr lang="en-GB" sz="1200" dirty="0" err="1"/>
              <a:t>pop_jump</a:t>
            </a:r>
            <a:r>
              <a:rPr lang="en-GB" sz="1200" dirty="0"/>
              <a:t> (state, </a:t>
            </a:r>
            <a:r>
              <a:rPr lang="en-GB" sz="1200" dirty="0" err="1"/>
              <a:t>jump_stack</a:t>
            </a:r>
            <a:r>
              <a:rPr lang="en-GB" sz="1200" dirty="0"/>
              <a:t>, </a:t>
            </a:r>
            <a:r>
              <a:rPr lang="en-GB" sz="1200" dirty="0" err="1"/>
              <a:t>jump_index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 when others =&gt; -- push n onto the stack for use by s1</a:t>
            </a:r>
          </a:p>
          <a:p>
            <a:r>
              <a:rPr lang="en-GB" sz="1200" dirty="0"/>
              <a:t>                              push (top,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            -- push n-1 onto stack</a:t>
            </a:r>
          </a:p>
          <a:p>
            <a:r>
              <a:rPr lang="en-GB" sz="1200" dirty="0"/>
              <a:t>                              n1 := top - 1 ;</a:t>
            </a:r>
          </a:p>
          <a:p>
            <a:r>
              <a:rPr lang="en-GB" sz="1200" dirty="0"/>
              <a:t>                              push (n1, stack, </a:t>
            </a:r>
            <a:r>
              <a:rPr lang="en-GB" sz="1200" dirty="0" err="1"/>
              <a:t>stack_index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            -- set s1 as the return point</a:t>
            </a:r>
          </a:p>
          <a:p>
            <a:r>
              <a:rPr lang="en-GB" sz="1200" dirty="0"/>
              <a:t>                              </a:t>
            </a:r>
            <a:r>
              <a:rPr lang="en-GB" sz="1200" dirty="0" err="1"/>
              <a:t>push_jump</a:t>
            </a:r>
            <a:r>
              <a:rPr lang="en-GB" sz="1200" dirty="0"/>
              <a:t> (s1, </a:t>
            </a:r>
            <a:r>
              <a:rPr lang="en-GB" sz="1200" dirty="0" err="1"/>
              <a:t>jump_stack</a:t>
            </a:r>
            <a:r>
              <a:rPr lang="en-GB" sz="1200" dirty="0"/>
              <a:t>, </a:t>
            </a:r>
            <a:r>
              <a:rPr lang="en-GB" sz="1200" dirty="0" err="1"/>
              <a:t>jump_index</a:t>
            </a:r>
            <a:r>
              <a:rPr lang="en-GB" sz="1200" dirty="0"/>
              <a:t>) ;</a:t>
            </a:r>
          </a:p>
          <a:p>
            <a:r>
              <a:rPr lang="en-GB" sz="1200" dirty="0"/>
              <a:t>                              -- </a:t>
            </a:r>
            <a:r>
              <a:rPr lang="en-GB" sz="1200" dirty="0" err="1"/>
              <a:t>recurse</a:t>
            </a:r>
            <a:r>
              <a:rPr lang="en-GB" sz="1200" dirty="0"/>
              <a:t> </a:t>
            </a:r>
          </a:p>
          <a:p>
            <a:r>
              <a:rPr lang="en-GB" sz="1200" dirty="0"/>
              <a:t>                              state := </a:t>
            </a:r>
            <a:r>
              <a:rPr lang="en-GB" sz="1200" dirty="0" err="1"/>
              <a:t>recurse</a:t>
            </a:r>
            <a:r>
              <a:rPr lang="en-GB" sz="1200" dirty="0"/>
              <a:t> ; </a:t>
            </a:r>
          </a:p>
          <a:p>
            <a:r>
              <a:rPr lang="en-GB" sz="1200" dirty="0"/>
              <a:t>                    end case ;</a:t>
            </a:r>
          </a:p>
          <a:p>
            <a:r>
              <a:rPr lang="en-GB" sz="1200" dirty="0"/>
              <a:t>      </a:t>
            </a:r>
          </a:p>
        </p:txBody>
      </p:sp>
    </p:spTree>
    <p:extLst>
      <p:ext uri="{BB962C8B-B14F-4D97-AF65-F5344CB8AC3E}">
        <p14:creationId xmlns:p14="http://schemas.microsoft.com/office/powerpoint/2010/main" val="7862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R_POTX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MSR_POTX - white background</Template>
  <TotalTime>18752</TotalTime>
  <Words>1207</Words>
  <Application>Microsoft Office PowerPoint</Application>
  <PresentationFormat>On-screen Show (4:3)</PresentationFormat>
  <Paragraphs>462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MSR_POTX - white background</vt:lpstr>
      <vt:lpstr>Custom Design</vt:lpstr>
      <vt:lpstr>Running Dynamic Algorithms on  Static Hardware</vt:lpstr>
      <vt:lpstr>PowerPoint Presentation</vt:lpstr>
      <vt:lpstr>The holy grail</vt:lpstr>
      <vt:lpstr>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PLDI 1998</vt:lpstr>
      <vt:lpstr>PLDI 1999</vt:lpstr>
      <vt:lpstr>PLDI 2000</vt:lpstr>
      <vt:lpstr>POPL 1998</vt:lpstr>
      <vt:lpstr>POPL 1999</vt:lpstr>
      <vt:lpstr>POPL 2000</vt:lpstr>
      <vt:lpstr>PowerPoint Presentation</vt:lpstr>
      <vt:lpstr>Our goal</vt:lpstr>
      <vt:lpstr>Applications</vt:lpstr>
      <vt:lpstr>Compiling programs to hardware</vt:lpstr>
      <vt:lpstr>Our simple idea</vt:lpstr>
      <vt:lpstr>Our simple idea</vt:lpstr>
      <vt:lpstr>Our simple idea</vt:lpstr>
      <vt:lpstr>Our “island” intermediate language</vt:lpstr>
      <vt:lpstr>PowerPoint Presentation</vt:lpstr>
      <vt:lpstr>fib in IIL</vt:lpstr>
      <vt:lpstr>PowerPoint Presentation</vt:lpstr>
      <vt:lpstr>fib in IIL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Automatically Compiling .NET IL to Hardware</dc:title>
  <dc:creator>Satnam Singh</dc:creator>
  <cp:lastModifiedBy>Satnam Singh</cp:lastModifiedBy>
  <cp:revision>807</cp:revision>
  <dcterms:created xsi:type="dcterms:W3CDTF">2008-02-23T17:22:10Z</dcterms:created>
  <dcterms:modified xsi:type="dcterms:W3CDTF">2011-03-14T12:21:07Z</dcterms:modified>
</cp:coreProperties>
</file>