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72" r:id="rId5"/>
    <p:sldId id="279" r:id="rId6"/>
    <p:sldId id="296" r:id="rId7"/>
    <p:sldId id="273" r:id="rId8"/>
    <p:sldId id="274" r:id="rId9"/>
    <p:sldId id="276" r:id="rId10"/>
    <p:sldId id="282" r:id="rId11"/>
    <p:sldId id="281" r:id="rId12"/>
    <p:sldId id="280" r:id="rId13"/>
    <p:sldId id="259" r:id="rId14"/>
    <p:sldId id="277" r:id="rId15"/>
    <p:sldId id="260" r:id="rId16"/>
    <p:sldId id="261" r:id="rId17"/>
    <p:sldId id="262" r:id="rId18"/>
    <p:sldId id="263" r:id="rId19"/>
    <p:sldId id="284" r:id="rId20"/>
    <p:sldId id="286" r:id="rId21"/>
    <p:sldId id="285" r:id="rId22"/>
    <p:sldId id="287" r:id="rId23"/>
    <p:sldId id="294" r:id="rId24"/>
    <p:sldId id="278" r:id="rId25"/>
    <p:sldId id="283" r:id="rId26"/>
    <p:sldId id="289" r:id="rId27"/>
    <p:sldId id="264" r:id="rId28"/>
    <p:sldId id="290" r:id="rId29"/>
    <p:sldId id="291" r:id="rId30"/>
    <p:sldId id="292" r:id="rId31"/>
    <p:sldId id="293" r:id="rId32"/>
    <p:sldId id="265" r:id="rId33"/>
    <p:sldId id="268" r:id="rId34"/>
    <p:sldId id="288" r:id="rId35"/>
    <p:sldId id="295" r:id="rId3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9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72149D-50B9-44D1-8015-B99E0B8FA624}"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149D-50B9-44D1-8015-B99E0B8FA624}"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149D-50B9-44D1-8015-B99E0B8FA624}"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72149D-50B9-44D1-8015-B99E0B8FA624}"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2149D-50B9-44D1-8015-B99E0B8FA624}" type="datetimeFigureOut">
              <a:rPr lang="en-US" smtClean="0"/>
              <a:pPr/>
              <a:t>6/10/2010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72149D-50B9-44D1-8015-B99E0B8FA624}" type="datetimeFigureOut">
              <a:rPr lang="en-US" smtClean="0"/>
              <a:pPr/>
              <a:t>6/10/2010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72149D-50B9-44D1-8015-B99E0B8FA624}" type="datetimeFigureOut">
              <a:rPr lang="en-US" smtClean="0"/>
              <a:pPr/>
              <a:t>6/10/2010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72149D-50B9-44D1-8015-B99E0B8FA624}" type="datetimeFigureOut">
              <a:rPr lang="en-US" smtClean="0"/>
              <a:pPr/>
              <a:t>6/10/2010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2149D-50B9-44D1-8015-B99E0B8FA624}" type="datetimeFigureOut">
              <a:rPr lang="en-US" smtClean="0"/>
              <a:pPr/>
              <a:t>6/10/2010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149D-50B9-44D1-8015-B99E0B8FA624}" type="datetimeFigureOut">
              <a:rPr lang="en-US" smtClean="0"/>
              <a:pPr/>
              <a:t>6/10/2010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2149D-50B9-44D1-8015-B99E0B8FA624}" type="datetimeFigureOut">
              <a:rPr lang="en-US" smtClean="0"/>
              <a:pPr/>
              <a:t>6/10/2010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9B99B-2E20-4158-A9E5-BC64933AD6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2149D-50B9-44D1-8015-B99E0B8FA624}" type="datetimeFigureOut">
              <a:rPr lang="en-US" smtClean="0"/>
              <a:pPr/>
              <a:t>6/10/2010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9B99B-2E20-4158-A9E5-BC64933AD68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lab.ox.ac.uk/activities/quantum/cours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wmf"/><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bg1"/>
                </a:solidFill>
              </a:rPr>
              <a:t>Bell’s inequalities and their uses</a:t>
            </a:r>
            <a:endParaRPr lang="en-US" b="1"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solidFill>
              </a:rPr>
              <a:t>Mark Williamson</a:t>
            </a:r>
          </a:p>
          <a:p>
            <a:r>
              <a:rPr lang="en-US" dirty="0">
                <a:solidFill>
                  <a:schemeClr val="bg1"/>
                </a:solidFill>
              </a:rPr>
              <a:t>m</a:t>
            </a:r>
            <a:r>
              <a:rPr lang="en-US" dirty="0" smtClean="0">
                <a:solidFill>
                  <a:schemeClr val="bg1"/>
                </a:solidFill>
              </a:rPr>
              <a:t>ark.williamson@wofson.ox.ac.uk</a:t>
            </a:r>
          </a:p>
          <a:p>
            <a:r>
              <a:rPr lang="en-US" dirty="0" smtClean="0">
                <a:solidFill>
                  <a:schemeClr val="bg1"/>
                </a:solidFill>
              </a:rPr>
              <a:t>10.06.10</a:t>
            </a:r>
            <a:endParaRPr lang="en-US" dirty="0">
              <a:solidFill>
                <a:schemeClr val="bg1"/>
              </a:solidFill>
            </a:endParaRPr>
          </a:p>
        </p:txBody>
      </p:sp>
      <p:sp>
        <p:nvSpPr>
          <p:cNvPr id="4" name="TextBox 3"/>
          <p:cNvSpPr txBox="1"/>
          <p:nvPr/>
        </p:nvSpPr>
        <p:spPr>
          <a:xfrm>
            <a:off x="1371600" y="457200"/>
            <a:ext cx="6553200" cy="646331"/>
          </a:xfrm>
          <a:prstGeom prst="rect">
            <a:avLst/>
          </a:prstGeom>
          <a:noFill/>
          <a:ln>
            <a:noFill/>
          </a:ln>
        </p:spPr>
        <p:txBody>
          <a:bodyPr wrap="square" rtlCol="0">
            <a:spAutoFit/>
          </a:bodyPr>
          <a:lstStyle/>
          <a:p>
            <a:pPr algn="ctr"/>
            <a:r>
              <a:rPr lang="en-US" dirty="0" smtClean="0">
                <a:solidFill>
                  <a:schemeClr val="bg1"/>
                </a:solidFill>
              </a:rPr>
              <a:t>The Quantum </a:t>
            </a:r>
            <a:r>
              <a:rPr lang="en-US" dirty="0" smtClean="0">
                <a:solidFill>
                  <a:schemeClr val="bg1"/>
                </a:solidFill>
              </a:rPr>
              <a:t>T</a:t>
            </a:r>
            <a:r>
              <a:rPr lang="en-US" dirty="0" smtClean="0">
                <a:solidFill>
                  <a:schemeClr val="bg1"/>
                </a:solidFill>
              </a:rPr>
              <a:t>heory of Information and Computation</a:t>
            </a:r>
          </a:p>
          <a:p>
            <a:pPr algn="ctr"/>
            <a:r>
              <a:rPr lang="en-US" dirty="0" smtClean="0">
                <a:solidFill>
                  <a:srgbClr val="FFFF00"/>
                </a:solidFill>
                <a:hlinkClick r:id="rId3"/>
              </a:rPr>
              <a:t>http://www.comlab.ox.ac.uk/activities/quantum/course/</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905000"/>
            <a:ext cx="8229600" cy="1569660"/>
          </a:xfrm>
          <a:prstGeom prst="rect">
            <a:avLst/>
          </a:prstGeom>
          <a:noFill/>
        </p:spPr>
        <p:txBody>
          <a:bodyPr wrap="square" rtlCol="0">
            <a:spAutoFit/>
          </a:bodyPr>
          <a:lstStyle/>
          <a:p>
            <a:pPr algn="ctr">
              <a:buNone/>
            </a:pPr>
            <a:r>
              <a:rPr lang="en-US" b="1" i="1" dirty="0" smtClean="0">
                <a:solidFill>
                  <a:srgbClr val="002060"/>
                </a:solidFill>
              </a:rPr>
              <a:t>Q: Is there a deeper theory reproducing quantum mechanics – any hidden variable* theories consistent with predictions of QM?</a:t>
            </a:r>
          </a:p>
        </p:txBody>
      </p:sp>
      <p:sp>
        <p:nvSpPr>
          <p:cNvPr id="3" name="TextBox 2"/>
          <p:cNvSpPr txBox="1"/>
          <p:nvPr/>
        </p:nvSpPr>
        <p:spPr>
          <a:xfrm>
            <a:off x="1143000" y="5029200"/>
            <a:ext cx="6781800" cy="646331"/>
          </a:xfrm>
          <a:prstGeom prst="rect">
            <a:avLst/>
          </a:prstGeom>
          <a:noFill/>
        </p:spPr>
        <p:txBody>
          <a:bodyPr wrap="square" rtlCol="0">
            <a:spAutoFit/>
          </a:bodyPr>
          <a:lstStyle/>
          <a:p>
            <a:pPr algn="ctr"/>
            <a:r>
              <a:rPr lang="en-US" dirty="0" smtClean="0"/>
              <a:t>* A hidden variable theory is a larger set of theories (weaker) than a </a:t>
            </a:r>
            <a:r>
              <a:rPr lang="en-US" b="1" dirty="0" smtClean="0"/>
              <a:t>local</a:t>
            </a:r>
            <a:r>
              <a:rPr lang="en-US" dirty="0" smtClean="0"/>
              <a:t> hidden variable theory.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hidden variable theories?</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buNone/>
            </a:pPr>
            <a:r>
              <a:rPr lang="en-US" b="1" dirty="0" smtClean="0"/>
              <a:t>Hidden variable theories</a:t>
            </a:r>
            <a:r>
              <a:rPr lang="en-US" dirty="0" smtClean="0"/>
              <a:t>:</a:t>
            </a:r>
          </a:p>
          <a:p>
            <a:r>
              <a:rPr lang="en-US" dirty="0" smtClean="0"/>
              <a:t>The behavior of the states in the theory are not only governed by measurable degrees of freedom but have additional ‘hidden’ degrees of freedom that complete the description of their behavior.</a:t>
            </a:r>
          </a:p>
          <a:p>
            <a:r>
              <a:rPr lang="en-US" dirty="0" smtClean="0"/>
              <a:t>‘Hidden’ because if states with prescribed values of these variables can be prepared or manipulated then predictions of the theory would be in contradiction with experiments.</a:t>
            </a:r>
          </a:p>
          <a:p>
            <a:pPr>
              <a:buNone/>
            </a:pPr>
            <a:r>
              <a:rPr lang="en-US" b="1" dirty="0" smtClean="0"/>
              <a:t>As applied to quantum mechanics</a:t>
            </a:r>
            <a:r>
              <a:rPr lang="en-US" dirty="0" smtClean="0"/>
              <a:t>:</a:t>
            </a:r>
          </a:p>
          <a:p>
            <a:r>
              <a:rPr lang="en-US" dirty="0" smtClean="0"/>
              <a:t>Wave function or state vector not a complete description of the physical state of a system.</a:t>
            </a:r>
          </a:p>
          <a:p>
            <a:r>
              <a:rPr lang="en-US" dirty="0" smtClean="0"/>
              <a:t>Complete description would also include the specification of the hidden variables describing that state.</a:t>
            </a:r>
          </a:p>
          <a:p>
            <a:r>
              <a:rPr lang="en-US" b="1" i="1" dirty="0" smtClean="0"/>
              <a:t>If</a:t>
            </a:r>
            <a:r>
              <a:rPr lang="en-US" b="1" dirty="0" smtClean="0"/>
              <a:t> </a:t>
            </a:r>
            <a:r>
              <a:rPr lang="en-US" dirty="0" smtClean="0"/>
              <a:t>one could prepare quantum states with prescribed values of that hidden variable or manipulate them at will, quantum mechanical predictions would disagree with experiments. Beyond quantum theory…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905000"/>
            <a:ext cx="8229600" cy="2160591"/>
          </a:xfrm>
          <a:prstGeom prst="rect">
            <a:avLst/>
          </a:prstGeom>
          <a:noFill/>
        </p:spPr>
        <p:txBody>
          <a:bodyPr wrap="square" rtlCol="0">
            <a:spAutoFit/>
          </a:bodyPr>
          <a:lstStyle/>
          <a:p>
            <a:pPr algn="ctr">
              <a:buNone/>
            </a:pPr>
            <a:r>
              <a:rPr lang="en-US" b="1" i="1" dirty="0" smtClean="0">
                <a:solidFill>
                  <a:srgbClr val="002060"/>
                </a:solidFill>
              </a:rPr>
              <a:t>Q: Is there a deeper theory reproducing quantum mechanics – any hidden variable theories consistent with predictions of QM?</a:t>
            </a:r>
          </a:p>
          <a:p>
            <a:pPr algn="ctr">
              <a:buNone/>
            </a:pPr>
            <a:r>
              <a:rPr lang="en-US" b="1" i="1" dirty="0" smtClean="0">
                <a:solidFill>
                  <a:srgbClr val="C00000"/>
                </a:solidFill>
              </a:rPr>
              <a:t>A: John Von Neumann says no.</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No hidden variables </a:t>
            </a:r>
            <a:r>
              <a:rPr lang="en-US" sz="2800" dirty="0" smtClean="0"/>
              <a:t>- Von Neumann (1932)</a:t>
            </a:r>
            <a:endParaRPr lang="en-US" sz="2800" dirty="0"/>
          </a:p>
        </p:txBody>
      </p:sp>
      <p:sp>
        <p:nvSpPr>
          <p:cNvPr id="3" name="Content Placeholder 2"/>
          <p:cNvSpPr>
            <a:spLocks noGrp="1"/>
          </p:cNvSpPr>
          <p:nvPr>
            <p:ph idx="1"/>
          </p:nvPr>
        </p:nvSpPr>
        <p:spPr>
          <a:xfrm>
            <a:off x="457200" y="1676400"/>
            <a:ext cx="8229600" cy="3810000"/>
          </a:xfrm>
        </p:spPr>
        <p:txBody>
          <a:bodyPr>
            <a:normAutofit/>
          </a:bodyPr>
          <a:lstStyle/>
          <a:p>
            <a:r>
              <a:rPr lang="en-US" sz="2800" dirty="0" smtClean="0"/>
              <a:t>Gave a proof that no hidden variable theory could reproduce quantum mechanics (before EPR it seems).</a:t>
            </a:r>
          </a:p>
          <a:p>
            <a:r>
              <a:rPr lang="en-US" sz="2800" dirty="0" smtClean="0"/>
              <a:t>His argument according to Bell:</a:t>
            </a:r>
          </a:p>
          <a:p>
            <a:pPr algn="ctr">
              <a:buNone/>
            </a:pPr>
            <a:r>
              <a:rPr lang="en-US" sz="2800" dirty="0" smtClean="0"/>
              <a:t>	</a:t>
            </a:r>
            <a:r>
              <a:rPr lang="en-US" sz="2800" i="1" dirty="0" smtClean="0"/>
              <a:t> ‘Any real linear combination of any two </a:t>
            </a:r>
            <a:r>
              <a:rPr lang="en-US" sz="2800" i="1" dirty="0" err="1" smtClean="0"/>
              <a:t>Hermitian</a:t>
            </a:r>
            <a:r>
              <a:rPr lang="en-US" sz="2800" i="1" dirty="0" smtClean="0"/>
              <a:t> operators represents an observable, and the same linear combination of expectation values is the expectation value of the combination.’ </a:t>
            </a:r>
          </a:p>
        </p:txBody>
      </p:sp>
      <p:sp>
        <p:nvSpPr>
          <p:cNvPr id="4" name="TextBox 3"/>
          <p:cNvSpPr txBox="1"/>
          <p:nvPr/>
        </p:nvSpPr>
        <p:spPr>
          <a:xfrm>
            <a:off x="762000" y="5638800"/>
            <a:ext cx="7467600" cy="1477328"/>
          </a:xfrm>
          <a:prstGeom prst="rect">
            <a:avLst/>
          </a:prstGeom>
          <a:noFill/>
        </p:spPr>
        <p:txBody>
          <a:bodyPr wrap="square" rtlCol="0">
            <a:spAutoFit/>
          </a:bodyPr>
          <a:lstStyle/>
          <a:p>
            <a:r>
              <a:rPr lang="en-US" b="1" dirty="0" smtClean="0"/>
              <a:t>Refs:</a:t>
            </a:r>
            <a:r>
              <a:rPr lang="en-US" dirty="0" smtClean="0"/>
              <a:t> J. Von Neumann, </a:t>
            </a:r>
            <a:r>
              <a:rPr lang="en-US" i="1" dirty="0" smtClean="0"/>
              <a:t>Mathematical Foundations of Quantum Mechanics</a:t>
            </a:r>
            <a:r>
              <a:rPr lang="en-US" dirty="0" smtClean="0"/>
              <a:t>, Princeton University Press (1932)</a:t>
            </a:r>
          </a:p>
          <a:p>
            <a:r>
              <a:rPr lang="en-US" dirty="0" smtClean="0"/>
              <a:t>J. S. Bell, On the problem of hidden variables in quantum theory, </a:t>
            </a:r>
            <a:r>
              <a:rPr lang="en-US" i="1" dirty="0" smtClean="0"/>
              <a:t>Rev. Mod. Phys. </a:t>
            </a:r>
            <a:r>
              <a:rPr lang="en-US" b="1" dirty="0" smtClean="0"/>
              <a:t>38</a:t>
            </a:r>
            <a:r>
              <a:rPr lang="en-US" dirty="0" smtClean="0"/>
              <a:t>, 447 (1966)</a:t>
            </a:r>
          </a:p>
          <a:p>
            <a:endParaRPr lang="en-US" dirty="0"/>
          </a:p>
        </p:txBody>
      </p:sp>
      <p:pic>
        <p:nvPicPr>
          <p:cNvPr id="18434" name="Picture 2" descr="http://www.adeptis.ru/vinci/john_von_neumann7.jpg"/>
          <p:cNvPicPr>
            <a:picLocks noChangeAspect="1" noChangeArrowheads="1"/>
          </p:cNvPicPr>
          <p:nvPr/>
        </p:nvPicPr>
        <p:blipFill>
          <a:blip r:embed="rId2" cstate="print"/>
          <a:srcRect/>
          <a:stretch>
            <a:fillRect/>
          </a:stretch>
        </p:blipFill>
        <p:spPr bwMode="auto">
          <a:xfrm>
            <a:off x="7620000" y="152400"/>
            <a:ext cx="1371600" cy="1562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09800"/>
            <a:ext cx="8229600" cy="3078163"/>
          </a:xfrm>
        </p:spPr>
        <p:txBody>
          <a:bodyPr/>
          <a:lstStyle/>
          <a:p>
            <a:pPr algn="ctr">
              <a:buNone/>
            </a:pPr>
            <a:r>
              <a:rPr lang="en-US" b="1" i="1" dirty="0" smtClean="0">
                <a:solidFill>
                  <a:srgbClr val="002060"/>
                </a:solidFill>
              </a:rPr>
              <a:t>Q: Von Neumann’s assumption is true for quantum mechanics but is it necessary for any theory reproducing quantum mechanics?</a:t>
            </a:r>
          </a:p>
          <a:p>
            <a:pPr algn="ctr">
              <a:buNone/>
            </a:pPr>
            <a:r>
              <a:rPr lang="en-US" b="1" i="1" dirty="0" smtClean="0">
                <a:solidFill>
                  <a:srgbClr val="C00000"/>
                </a:solidFill>
              </a:rPr>
              <a:t>A: Not according to </a:t>
            </a:r>
            <a:r>
              <a:rPr lang="en-US" b="1" i="1" dirty="0" err="1" smtClean="0">
                <a:solidFill>
                  <a:srgbClr val="C00000"/>
                </a:solidFill>
              </a:rPr>
              <a:t>Bohm</a:t>
            </a:r>
            <a:r>
              <a:rPr lang="en-US" b="1" i="1" dirty="0" smtClean="0">
                <a:solidFill>
                  <a:srgbClr val="C00000"/>
                </a:solidFill>
              </a:rPr>
              <a:t>!</a:t>
            </a:r>
            <a:endParaRPr lang="en-US"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An explicit hidden variable theory </a:t>
            </a:r>
            <a:r>
              <a:rPr lang="en-US" sz="2800" dirty="0" smtClean="0"/>
              <a:t>– </a:t>
            </a:r>
            <a:r>
              <a:rPr lang="en-US" sz="2800" dirty="0" err="1" smtClean="0"/>
              <a:t>Bohm</a:t>
            </a:r>
            <a:r>
              <a:rPr lang="en-US" sz="2800" dirty="0" smtClean="0"/>
              <a:t> (1952)</a:t>
            </a:r>
            <a:endParaRPr lang="en-US" sz="2800" dirty="0"/>
          </a:p>
        </p:txBody>
      </p:sp>
      <p:sp>
        <p:nvSpPr>
          <p:cNvPr id="3" name="Content Placeholder 2"/>
          <p:cNvSpPr>
            <a:spLocks noGrp="1"/>
          </p:cNvSpPr>
          <p:nvPr>
            <p:ph idx="1"/>
          </p:nvPr>
        </p:nvSpPr>
        <p:spPr/>
        <p:txBody>
          <a:bodyPr/>
          <a:lstStyle/>
          <a:p>
            <a:r>
              <a:rPr lang="en-US" dirty="0" smtClean="0"/>
              <a:t>In 1952 </a:t>
            </a:r>
            <a:r>
              <a:rPr lang="en-US" dirty="0" err="1" smtClean="0"/>
              <a:t>Bohm</a:t>
            </a:r>
            <a:r>
              <a:rPr lang="en-US" dirty="0" smtClean="0"/>
              <a:t> constructs a hidden variable theory that reproduces quantum mechanics – de Broglie-</a:t>
            </a:r>
            <a:r>
              <a:rPr lang="en-US" dirty="0" err="1" smtClean="0"/>
              <a:t>Bohm</a:t>
            </a:r>
            <a:r>
              <a:rPr lang="en-US" dirty="0" smtClean="0"/>
              <a:t> mechanics.</a:t>
            </a:r>
          </a:p>
          <a:p>
            <a:r>
              <a:rPr lang="en-US" dirty="0" smtClean="0"/>
              <a:t>Von Neumann is wrong…</a:t>
            </a:r>
          </a:p>
          <a:p>
            <a:r>
              <a:rPr lang="en-US" dirty="0" smtClean="0"/>
              <a:t>Price to pay – the hidden variable theory he constructs is </a:t>
            </a:r>
            <a:r>
              <a:rPr lang="en-US" b="1" dirty="0" smtClean="0"/>
              <a:t>nonlocal</a:t>
            </a:r>
            <a:r>
              <a:rPr lang="en-US" dirty="0" smtClean="0"/>
              <a:t>.</a:t>
            </a:r>
          </a:p>
          <a:p>
            <a:r>
              <a:rPr lang="en-US" dirty="0" err="1" smtClean="0"/>
              <a:t>Bohm’s</a:t>
            </a:r>
            <a:r>
              <a:rPr lang="en-US" dirty="0" smtClean="0"/>
              <a:t> model is not of the desire of EPR who want a </a:t>
            </a:r>
            <a:r>
              <a:rPr lang="en-US" b="1" dirty="0" smtClean="0"/>
              <a:t>local, hidden variable theory</a:t>
            </a:r>
            <a:r>
              <a:rPr lang="en-US" dirty="0" smtClean="0"/>
              <a:t>.</a:t>
            </a:r>
            <a:endParaRPr lang="en-US" dirty="0"/>
          </a:p>
        </p:txBody>
      </p:sp>
      <p:sp>
        <p:nvSpPr>
          <p:cNvPr id="4" name="TextBox 3"/>
          <p:cNvSpPr txBox="1"/>
          <p:nvPr/>
        </p:nvSpPr>
        <p:spPr>
          <a:xfrm>
            <a:off x="381000" y="6096000"/>
            <a:ext cx="8382000" cy="646331"/>
          </a:xfrm>
          <a:prstGeom prst="rect">
            <a:avLst/>
          </a:prstGeom>
          <a:noFill/>
        </p:spPr>
        <p:txBody>
          <a:bodyPr wrap="square" rtlCol="0">
            <a:spAutoFit/>
          </a:bodyPr>
          <a:lstStyle/>
          <a:p>
            <a:r>
              <a:rPr lang="en-US" b="1" dirty="0" smtClean="0"/>
              <a:t>Ref</a:t>
            </a:r>
            <a:r>
              <a:rPr lang="en-US" dirty="0" smtClean="0"/>
              <a:t>: D. </a:t>
            </a:r>
            <a:r>
              <a:rPr lang="en-US" dirty="0" err="1" smtClean="0"/>
              <a:t>Bohm</a:t>
            </a:r>
            <a:r>
              <a:rPr lang="en-US" dirty="0" smtClean="0"/>
              <a:t>, A suggested interpretation of the quantum theory in terms of hidden variables. </a:t>
            </a:r>
            <a:r>
              <a:rPr lang="en-US" i="1" dirty="0" smtClean="0"/>
              <a:t>Phys. Rev. </a:t>
            </a:r>
            <a:r>
              <a:rPr lang="en-US" b="1" dirty="0" smtClean="0"/>
              <a:t>85</a:t>
            </a:r>
            <a:r>
              <a:rPr lang="en-US" dirty="0" smtClean="0"/>
              <a:t>, 166 (1952)</a:t>
            </a:r>
            <a:endParaRPr lang="en-US" dirty="0"/>
          </a:p>
        </p:txBody>
      </p:sp>
      <p:pic>
        <p:nvPicPr>
          <p:cNvPr id="16386" name="Picture 2" descr="http://possumstew.files.wordpress.com/2009/12/2006-7-5-david_bohm_bw.jpg"/>
          <p:cNvPicPr>
            <a:picLocks noChangeAspect="1" noChangeArrowheads="1"/>
          </p:cNvPicPr>
          <p:nvPr/>
        </p:nvPicPr>
        <p:blipFill>
          <a:blip r:embed="rId2" cstate="print"/>
          <a:srcRect/>
          <a:stretch>
            <a:fillRect/>
          </a:stretch>
        </p:blipFill>
        <p:spPr bwMode="auto">
          <a:xfrm>
            <a:off x="8001000" y="228600"/>
            <a:ext cx="960120" cy="14177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Enter Bell (1964)</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Up until this point all discussion was metaphysics. No testable consequences for any particular picture of Nature.</a:t>
            </a:r>
          </a:p>
          <a:p>
            <a:r>
              <a:rPr lang="en-US" dirty="0" smtClean="0"/>
              <a:t>Bell’s work changed this.</a:t>
            </a:r>
          </a:p>
          <a:p>
            <a:r>
              <a:rPr lang="en-US" dirty="0" smtClean="0"/>
              <a:t>He showed any realistic, local hidden variable theory predicts different results to quantum mechanics.</a:t>
            </a:r>
          </a:p>
          <a:p>
            <a:r>
              <a:rPr lang="en-US" dirty="0" smtClean="0"/>
              <a:t>Our pictures of Nature could be experimentally falsified.</a:t>
            </a:r>
          </a:p>
          <a:p>
            <a:pPr>
              <a:buNone/>
            </a:pPr>
            <a:endParaRPr lang="en-US" dirty="0"/>
          </a:p>
        </p:txBody>
      </p:sp>
      <p:sp>
        <p:nvSpPr>
          <p:cNvPr id="4" name="TextBox 3"/>
          <p:cNvSpPr txBox="1"/>
          <p:nvPr/>
        </p:nvSpPr>
        <p:spPr>
          <a:xfrm>
            <a:off x="381000" y="6400800"/>
            <a:ext cx="7696200" cy="369332"/>
          </a:xfrm>
          <a:prstGeom prst="rect">
            <a:avLst/>
          </a:prstGeom>
          <a:noFill/>
        </p:spPr>
        <p:txBody>
          <a:bodyPr wrap="square" rtlCol="0">
            <a:spAutoFit/>
          </a:bodyPr>
          <a:lstStyle/>
          <a:p>
            <a:pPr algn="ctr"/>
            <a:r>
              <a:rPr lang="en-US" b="1" dirty="0" smtClean="0"/>
              <a:t>Ref: </a:t>
            </a:r>
            <a:r>
              <a:rPr lang="en-US" dirty="0" smtClean="0"/>
              <a:t>J. S. Bell, On the Einstein-</a:t>
            </a:r>
            <a:r>
              <a:rPr lang="en-US" dirty="0" err="1" smtClean="0"/>
              <a:t>Podolsky</a:t>
            </a:r>
            <a:r>
              <a:rPr lang="en-US" dirty="0" smtClean="0"/>
              <a:t>-Rosen paradox. </a:t>
            </a:r>
            <a:r>
              <a:rPr lang="en-US" i="1" dirty="0" smtClean="0"/>
              <a:t>Physics</a:t>
            </a:r>
            <a:r>
              <a:rPr lang="en-US" dirty="0" smtClean="0"/>
              <a:t> </a:t>
            </a:r>
            <a:r>
              <a:rPr lang="en-US" b="1" dirty="0" smtClean="0"/>
              <a:t>1</a:t>
            </a:r>
            <a:r>
              <a:rPr lang="en-US" dirty="0" smtClean="0"/>
              <a:t>, 195, (1964)</a:t>
            </a:r>
            <a:endParaRPr lang="en-US" dirty="0"/>
          </a:p>
        </p:txBody>
      </p:sp>
      <p:pic>
        <p:nvPicPr>
          <p:cNvPr id="15362" name="Picture 2" descr="http://th.physik.uni-frankfurt.de/~jr/gif/phys/bell.jpg"/>
          <p:cNvPicPr>
            <a:picLocks noChangeAspect="1" noChangeArrowheads="1"/>
          </p:cNvPicPr>
          <p:nvPr/>
        </p:nvPicPr>
        <p:blipFill>
          <a:blip r:embed="rId2" cstate="print"/>
          <a:srcRect/>
          <a:stretch>
            <a:fillRect/>
          </a:stretch>
        </p:blipFill>
        <p:spPr bwMode="auto">
          <a:xfrm>
            <a:off x="7315200" y="228600"/>
            <a:ext cx="1078992" cy="14045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inequalities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Bell takes EPRs argument as a working hypothesis, that a local hidden variable theory exists, reproducing the results of QM and tries to derive experimental consequences.</a:t>
            </a:r>
          </a:p>
          <a:p>
            <a:pPr>
              <a:buNone/>
            </a:pPr>
            <a:r>
              <a:rPr lang="en-US" dirty="0" smtClean="0"/>
              <a:t>That is, he assumes</a:t>
            </a:r>
          </a:p>
          <a:p>
            <a:pPr>
              <a:buFontTx/>
              <a:buChar char="-"/>
            </a:pPr>
            <a:r>
              <a:rPr lang="en-US" b="1" dirty="0" smtClean="0"/>
              <a:t>locality</a:t>
            </a:r>
            <a:r>
              <a:rPr lang="en-US" dirty="0" smtClean="0"/>
              <a:t> – no influence between space-like separated events.</a:t>
            </a:r>
          </a:p>
          <a:p>
            <a:pPr>
              <a:buFontTx/>
              <a:buChar char="-"/>
            </a:pPr>
            <a:r>
              <a:rPr lang="en-US" b="1" dirty="0" smtClean="0"/>
              <a:t>realism</a:t>
            </a:r>
            <a:r>
              <a:rPr lang="en-US" dirty="0" smtClean="0"/>
              <a:t> – properties of objects </a:t>
            </a:r>
            <a:r>
              <a:rPr lang="en-US" i="1" dirty="0" smtClean="0"/>
              <a:t>exist</a:t>
            </a:r>
            <a:r>
              <a:rPr lang="en-US" dirty="0" smtClean="0"/>
              <a:t> in some sense independent of measurement choice.</a:t>
            </a:r>
          </a:p>
          <a:p>
            <a:pPr>
              <a:buFontTx/>
              <a:buChar char="-"/>
            </a:pPr>
            <a:r>
              <a:rPr lang="en-US" b="1" dirty="0" smtClean="0"/>
              <a:t>free will of experimenter </a:t>
            </a:r>
            <a:r>
              <a:rPr lang="en-US" dirty="0" smtClean="0"/>
              <a:t>– we </a:t>
            </a:r>
            <a:r>
              <a:rPr lang="en-US" smtClean="0"/>
              <a:t>can choose </a:t>
            </a:r>
            <a:r>
              <a:rPr lang="en-US" dirty="0" smtClean="0"/>
              <a:t>what we measure independently of the particular state we are measuring.</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Bell’s inequalities – The CHSH* inequality</a:t>
            </a:r>
            <a:endParaRPr lang="en-US" dirty="0"/>
          </a:p>
        </p:txBody>
      </p:sp>
      <p:pic>
        <p:nvPicPr>
          <p:cNvPr id="5" name="Content Placeholder 4" descr="entangledpair.jpg"/>
          <p:cNvPicPr>
            <a:picLocks noGrp="1" noChangeAspect="1"/>
          </p:cNvPicPr>
          <p:nvPr>
            <p:ph idx="1"/>
          </p:nvPr>
        </p:nvPicPr>
        <p:blipFill>
          <a:blip r:embed="rId2" cstate="print"/>
          <a:stretch>
            <a:fillRect/>
          </a:stretch>
        </p:blipFill>
        <p:spPr>
          <a:xfrm>
            <a:off x="2438400" y="1600200"/>
            <a:ext cx="4599432" cy="1505712"/>
          </a:xfrm>
        </p:spPr>
      </p:pic>
      <p:sp>
        <p:nvSpPr>
          <p:cNvPr id="4" name="TextBox 3"/>
          <p:cNvSpPr txBox="1"/>
          <p:nvPr/>
        </p:nvSpPr>
        <p:spPr>
          <a:xfrm>
            <a:off x="762000" y="6211669"/>
            <a:ext cx="7772400" cy="646331"/>
          </a:xfrm>
          <a:prstGeom prst="rect">
            <a:avLst/>
          </a:prstGeom>
          <a:noFill/>
        </p:spPr>
        <p:txBody>
          <a:bodyPr wrap="square" rtlCol="0">
            <a:spAutoFit/>
          </a:bodyPr>
          <a:lstStyle/>
          <a:p>
            <a:r>
              <a:rPr lang="en-US" dirty="0" smtClean="0"/>
              <a:t>* J. F. </a:t>
            </a:r>
            <a:r>
              <a:rPr lang="en-US" dirty="0" err="1" smtClean="0"/>
              <a:t>Clauser</a:t>
            </a:r>
            <a:r>
              <a:rPr lang="en-US" dirty="0" smtClean="0"/>
              <a:t>, M. A. Horne, A. </a:t>
            </a:r>
            <a:r>
              <a:rPr lang="en-US" dirty="0" err="1" smtClean="0"/>
              <a:t>Shimony</a:t>
            </a:r>
            <a:r>
              <a:rPr lang="en-US" dirty="0" smtClean="0"/>
              <a:t> and R. A. Holt. Proposed experiment to test local hidden-variable theories. Phys. Rev. </a:t>
            </a:r>
            <a:r>
              <a:rPr lang="en-US" dirty="0" err="1" smtClean="0"/>
              <a:t>Lett</a:t>
            </a:r>
            <a:r>
              <a:rPr lang="en-US" dirty="0" smtClean="0"/>
              <a:t>. 23, 880 (1969)</a:t>
            </a:r>
            <a:endParaRPr lang="en-US" dirty="0"/>
          </a:p>
        </p:txBody>
      </p:sp>
      <p:sp>
        <p:nvSpPr>
          <p:cNvPr id="6" name="TextBox 5"/>
          <p:cNvSpPr txBox="1"/>
          <p:nvPr/>
        </p:nvSpPr>
        <p:spPr>
          <a:xfrm>
            <a:off x="533400" y="3124200"/>
            <a:ext cx="8153400" cy="2585323"/>
          </a:xfrm>
          <a:prstGeom prst="rect">
            <a:avLst/>
          </a:prstGeom>
          <a:noFill/>
        </p:spPr>
        <p:txBody>
          <a:bodyPr wrap="square" rtlCol="0">
            <a:spAutoFit/>
          </a:bodyPr>
          <a:lstStyle/>
          <a:p>
            <a:pPr>
              <a:buFont typeface="Arial" pitchFamily="34" charset="0"/>
              <a:buChar char="•"/>
            </a:pPr>
            <a:r>
              <a:rPr lang="en-US" dirty="0" smtClean="0"/>
              <a:t> Perform experiment </a:t>
            </a:r>
            <a:r>
              <a:rPr lang="en-US" i="1" dirty="0" smtClean="0"/>
              <a:t>N</a:t>
            </a:r>
            <a:r>
              <a:rPr lang="en-US" dirty="0" smtClean="0"/>
              <a:t> times, each trial </a:t>
            </a:r>
            <a:r>
              <a:rPr lang="en-US" dirty="0" err="1" smtClean="0"/>
              <a:t>labelled</a:t>
            </a:r>
            <a:r>
              <a:rPr lang="en-US" dirty="0" smtClean="0"/>
              <a:t> by </a:t>
            </a:r>
            <a:r>
              <a:rPr lang="en-US" i="1" dirty="0" smtClean="0"/>
              <a:t>n</a:t>
            </a:r>
            <a:r>
              <a:rPr lang="en-US" dirty="0" smtClean="0"/>
              <a:t>. </a:t>
            </a:r>
          </a:p>
          <a:p>
            <a:pPr>
              <a:buFont typeface="Arial" pitchFamily="34" charset="0"/>
              <a:buChar char="•"/>
            </a:pPr>
            <a:r>
              <a:rPr lang="en-US" dirty="0" smtClean="0"/>
              <a:t> Two measurement settings on each particle represented by vectors </a:t>
            </a:r>
            <a:r>
              <a:rPr lang="en-US" b="1" dirty="0" smtClean="0"/>
              <a:t>a</a:t>
            </a:r>
            <a:r>
              <a:rPr lang="en-US" dirty="0" smtClean="0"/>
              <a:t>, </a:t>
            </a:r>
            <a:r>
              <a:rPr lang="en-US" b="1" dirty="0" smtClean="0"/>
              <a:t>a’</a:t>
            </a:r>
            <a:r>
              <a:rPr lang="en-US" dirty="0" smtClean="0"/>
              <a:t> and </a:t>
            </a:r>
            <a:r>
              <a:rPr lang="en-US" b="1" dirty="0" smtClean="0"/>
              <a:t>b</a:t>
            </a:r>
            <a:r>
              <a:rPr lang="en-US" dirty="0" smtClean="0"/>
              <a:t>, </a:t>
            </a:r>
            <a:r>
              <a:rPr lang="en-US" b="1" dirty="0" smtClean="0"/>
              <a:t>b’</a:t>
            </a:r>
          </a:p>
          <a:p>
            <a:pPr>
              <a:buFont typeface="Arial" pitchFamily="34" charset="0"/>
              <a:buChar char="•"/>
            </a:pPr>
            <a:r>
              <a:rPr lang="en-US" dirty="0" smtClean="0"/>
              <a:t> Measurement outcomes </a:t>
            </a:r>
            <a:r>
              <a:rPr lang="en-US" dirty="0" err="1" smtClean="0"/>
              <a:t>labelled</a:t>
            </a:r>
            <a:r>
              <a:rPr lang="en-US" dirty="0" smtClean="0"/>
              <a:t> a</a:t>
            </a:r>
            <a:r>
              <a:rPr lang="en-US" baseline="-25000" dirty="0" smtClean="0"/>
              <a:t>n</a:t>
            </a:r>
            <a:r>
              <a:rPr lang="en-US" dirty="0" smtClean="0"/>
              <a:t>, a</a:t>
            </a:r>
            <a:r>
              <a:rPr lang="en-US" baseline="-25000" dirty="0" smtClean="0"/>
              <a:t>n</a:t>
            </a:r>
            <a:r>
              <a:rPr lang="en-US" dirty="0" smtClean="0"/>
              <a:t>’ and </a:t>
            </a:r>
            <a:r>
              <a:rPr lang="en-US" dirty="0" err="1" smtClean="0"/>
              <a:t>b</a:t>
            </a:r>
            <a:r>
              <a:rPr lang="en-US" baseline="-25000" dirty="0" err="1" smtClean="0"/>
              <a:t>n</a:t>
            </a:r>
            <a:r>
              <a:rPr lang="en-US" dirty="0" smtClean="0"/>
              <a:t>, </a:t>
            </a:r>
            <a:r>
              <a:rPr lang="en-US" dirty="0" err="1" smtClean="0"/>
              <a:t>b</a:t>
            </a:r>
            <a:r>
              <a:rPr lang="en-US" baseline="-25000" dirty="0" err="1" smtClean="0"/>
              <a:t>n</a:t>
            </a:r>
            <a:r>
              <a:rPr lang="en-US" dirty="0" smtClean="0"/>
              <a:t>’.</a:t>
            </a:r>
          </a:p>
          <a:p>
            <a:pPr>
              <a:buFont typeface="Arial" pitchFamily="34" charset="0"/>
              <a:buChar char="•"/>
            </a:pPr>
            <a:r>
              <a:rPr lang="en-US" dirty="0" smtClean="0"/>
              <a:t> There can be two measurement outcomes with value 1 or -1</a:t>
            </a:r>
          </a:p>
          <a:p>
            <a:pPr>
              <a:buFont typeface="Arial" pitchFamily="34" charset="0"/>
              <a:buChar char="•"/>
            </a:pPr>
            <a:r>
              <a:rPr lang="en-US" dirty="0" smtClean="0"/>
              <a:t> Assume each measurement reveals a pre-existing property (realism)</a:t>
            </a:r>
          </a:p>
          <a:p>
            <a:pPr>
              <a:buFont typeface="Arial" pitchFamily="34" charset="0"/>
              <a:buChar char="•"/>
            </a:pPr>
            <a:r>
              <a:rPr lang="en-US" dirty="0" smtClean="0"/>
              <a:t> Assume measurement outcome on one of particles not influenced by measurement setting on the other particle (locality)</a:t>
            </a:r>
          </a:p>
          <a:p>
            <a:pPr>
              <a:buFont typeface="Arial" pitchFamily="34" charset="0"/>
              <a:buChar char="•"/>
            </a:pPr>
            <a:r>
              <a:rPr lang="en-US" dirty="0" smtClean="0"/>
              <a:t> Assume measurement setting chosen independent of state of particles (free will)</a:t>
            </a:r>
          </a:p>
          <a:p>
            <a:endParaRPr lang="en-US" dirty="0"/>
          </a:p>
        </p:txBody>
      </p:sp>
      <p:pic>
        <p:nvPicPr>
          <p:cNvPr id="7" name="Picture 6" descr="basisa.jpg"/>
          <p:cNvPicPr>
            <a:picLocks noChangeAspect="1"/>
          </p:cNvPicPr>
          <p:nvPr/>
        </p:nvPicPr>
        <p:blipFill>
          <a:blip r:embed="rId3" cstate="print"/>
          <a:stretch>
            <a:fillRect/>
          </a:stretch>
        </p:blipFill>
        <p:spPr>
          <a:xfrm>
            <a:off x="1371599" y="1981200"/>
            <a:ext cx="1014984" cy="934212"/>
          </a:xfrm>
          <a:prstGeom prst="rect">
            <a:avLst/>
          </a:prstGeom>
        </p:spPr>
      </p:pic>
      <p:pic>
        <p:nvPicPr>
          <p:cNvPr id="8" name="Picture 7" descr="basisb.jpg"/>
          <p:cNvPicPr>
            <a:picLocks noChangeAspect="1"/>
          </p:cNvPicPr>
          <p:nvPr/>
        </p:nvPicPr>
        <p:blipFill>
          <a:blip r:embed="rId4" cstate="print"/>
          <a:stretch>
            <a:fillRect/>
          </a:stretch>
        </p:blipFill>
        <p:spPr>
          <a:xfrm>
            <a:off x="7467600" y="2057400"/>
            <a:ext cx="1232916" cy="681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Bell’s inequalities – The CHSH* inequality</a:t>
            </a:r>
            <a:endParaRPr lang="en-US" sz="3200" dirty="0"/>
          </a:p>
        </p:txBody>
      </p:sp>
      <p:pic>
        <p:nvPicPr>
          <p:cNvPr id="5" name="Content Placeholder 4" descr="entangledpair.jpg"/>
          <p:cNvPicPr>
            <a:picLocks noGrp="1" noChangeAspect="1"/>
          </p:cNvPicPr>
          <p:nvPr>
            <p:ph idx="1"/>
          </p:nvPr>
        </p:nvPicPr>
        <p:blipFill>
          <a:blip r:embed="rId2" cstate="print"/>
          <a:stretch>
            <a:fillRect/>
          </a:stretch>
        </p:blipFill>
        <p:spPr>
          <a:xfrm>
            <a:off x="2438400" y="1219200"/>
            <a:ext cx="4599432" cy="1505712"/>
          </a:xfrm>
        </p:spPr>
      </p:pic>
      <p:sp>
        <p:nvSpPr>
          <p:cNvPr id="4" name="TextBox 3"/>
          <p:cNvSpPr txBox="1"/>
          <p:nvPr/>
        </p:nvSpPr>
        <p:spPr>
          <a:xfrm>
            <a:off x="762000" y="6211669"/>
            <a:ext cx="7772400" cy="646331"/>
          </a:xfrm>
          <a:prstGeom prst="rect">
            <a:avLst/>
          </a:prstGeom>
          <a:noFill/>
        </p:spPr>
        <p:txBody>
          <a:bodyPr wrap="square" rtlCol="0">
            <a:spAutoFit/>
          </a:bodyPr>
          <a:lstStyle/>
          <a:p>
            <a:r>
              <a:rPr lang="en-US" dirty="0" smtClean="0"/>
              <a:t>* J. F. </a:t>
            </a:r>
            <a:r>
              <a:rPr lang="en-US" dirty="0" err="1" smtClean="0"/>
              <a:t>Clauser</a:t>
            </a:r>
            <a:r>
              <a:rPr lang="en-US" dirty="0" smtClean="0"/>
              <a:t>, M. A. Horne, A. </a:t>
            </a:r>
            <a:r>
              <a:rPr lang="en-US" dirty="0" err="1" smtClean="0"/>
              <a:t>Shimony</a:t>
            </a:r>
            <a:r>
              <a:rPr lang="en-US" dirty="0" smtClean="0"/>
              <a:t> and R. A. Holt. Proposed experiment to test local hidden-variable theories. Phys. Rev. </a:t>
            </a:r>
            <a:r>
              <a:rPr lang="en-US" dirty="0" err="1" smtClean="0"/>
              <a:t>Lett</a:t>
            </a:r>
            <a:r>
              <a:rPr lang="en-US" dirty="0" smtClean="0"/>
              <a:t>. 23, 880 (1969)</a:t>
            </a:r>
            <a:endParaRPr lang="en-US" dirty="0"/>
          </a:p>
        </p:txBody>
      </p:sp>
      <p:sp>
        <p:nvSpPr>
          <p:cNvPr id="7" name="TextBox 6"/>
          <p:cNvSpPr txBox="1"/>
          <p:nvPr/>
        </p:nvSpPr>
        <p:spPr>
          <a:xfrm>
            <a:off x="457200" y="2514600"/>
            <a:ext cx="8153400" cy="2585323"/>
          </a:xfrm>
          <a:prstGeom prst="rect">
            <a:avLst/>
          </a:prstGeom>
          <a:noFill/>
        </p:spPr>
        <p:txBody>
          <a:bodyPr wrap="square" rtlCol="0">
            <a:spAutoFit/>
          </a:bodyPr>
          <a:lstStyle/>
          <a:p>
            <a:r>
              <a:rPr lang="en-US" dirty="0" smtClean="0"/>
              <a:t>Consider the quantity </a:t>
            </a:r>
            <a:r>
              <a:rPr lang="en-US" i="1" dirty="0" err="1" smtClean="0"/>
              <a:t>g</a:t>
            </a:r>
            <a:r>
              <a:rPr lang="en-US" i="1" baseline="-25000" dirty="0" err="1" smtClean="0"/>
              <a:t>n</a:t>
            </a:r>
            <a:r>
              <a:rPr lang="en-US" dirty="0" smtClean="0"/>
              <a:t>, a combination of the measurement outcomes on the </a:t>
            </a:r>
            <a:r>
              <a:rPr lang="en-US" i="1" dirty="0" smtClean="0"/>
              <a:t>n</a:t>
            </a:r>
            <a:r>
              <a:rPr lang="en-US" dirty="0" smtClean="0"/>
              <a:t>th trial:</a:t>
            </a:r>
          </a:p>
          <a:p>
            <a:endParaRPr lang="en-US" dirty="0" smtClean="0"/>
          </a:p>
          <a:p>
            <a:endParaRPr lang="en-US" dirty="0" smtClean="0"/>
          </a:p>
          <a:p>
            <a:endParaRPr lang="en-US" dirty="0" smtClean="0"/>
          </a:p>
          <a:p>
            <a:endParaRPr lang="en-US" dirty="0" smtClean="0"/>
          </a:p>
          <a:p>
            <a:r>
              <a:rPr lang="en-US" dirty="0" smtClean="0"/>
              <a:t>The expectation value is therefore</a:t>
            </a:r>
          </a:p>
          <a:p>
            <a:endParaRPr lang="en-US" dirty="0" smtClean="0"/>
          </a:p>
          <a:p>
            <a:pPr algn="ct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90800" y="2971800"/>
            <a:ext cx="4023360" cy="120777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19200" y="4495800"/>
            <a:ext cx="6816090" cy="91821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048000" y="5334000"/>
            <a:ext cx="3257550" cy="822960"/>
          </a:xfrm>
          <a:prstGeom prst="rect">
            <a:avLst/>
          </a:prstGeom>
          <a:noFill/>
          <a:ln w="9525">
            <a:noFill/>
            <a:miter lim="800000"/>
            <a:headEnd/>
            <a:tailEnd/>
          </a:ln>
        </p:spPr>
      </p:pic>
      <p:pic>
        <p:nvPicPr>
          <p:cNvPr id="9" name="Picture 8" descr="basisa.jpg"/>
          <p:cNvPicPr>
            <a:picLocks noChangeAspect="1"/>
          </p:cNvPicPr>
          <p:nvPr/>
        </p:nvPicPr>
        <p:blipFill>
          <a:blip r:embed="rId6" cstate="print"/>
          <a:stretch>
            <a:fillRect/>
          </a:stretch>
        </p:blipFill>
        <p:spPr>
          <a:xfrm>
            <a:off x="1371599" y="1447800"/>
            <a:ext cx="1014984" cy="934212"/>
          </a:xfrm>
          <a:prstGeom prst="rect">
            <a:avLst/>
          </a:prstGeom>
        </p:spPr>
      </p:pic>
      <p:pic>
        <p:nvPicPr>
          <p:cNvPr id="10" name="Picture 9" descr="basisb.jpg"/>
          <p:cNvPicPr>
            <a:picLocks noChangeAspect="1"/>
          </p:cNvPicPr>
          <p:nvPr/>
        </p:nvPicPr>
        <p:blipFill>
          <a:blip r:embed="rId7" cstate="print"/>
          <a:stretch>
            <a:fillRect/>
          </a:stretch>
        </p:blipFill>
        <p:spPr>
          <a:xfrm>
            <a:off x="7467600" y="1524000"/>
            <a:ext cx="1232916" cy="6812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lecture</a:t>
            </a:r>
            <a:endParaRPr lang="en-US" dirty="0"/>
          </a:p>
        </p:txBody>
      </p:sp>
      <p:sp>
        <p:nvSpPr>
          <p:cNvPr id="3" name="Content Placeholder 2"/>
          <p:cNvSpPr>
            <a:spLocks noGrp="1"/>
          </p:cNvSpPr>
          <p:nvPr>
            <p:ph idx="1"/>
          </p:nvPr>
        </p:nvSpPr>
        <p:spPr/>
        <p:txBody>
          <a:bodyPr/>
          <a:lstStyle/>
          <a:p>
            <a:r>
              <a:rPr lang="en-US" dirty="0" smtClean="0"/>
              <a:t>Local hidden variable theories can be experimentally falsified.</a:t>
            </a:r>
          </a:p>
          <a:p>
            <a:r>
              <a:rPr lang="en-US" dirty="0" smtClean="0"/>
              <a:t>Quantum mechanics permits states that cannot be described by local hidden variable theories – Nature is weird.</a:t>
            </a:r>
          </a:p>
          <a:p>
            <a:r>
              <a:rPr lang="en-US" dirty="0" smtClean="0"/>
              <a:t>We can utilize this weirdness to guarantee perfectly secure communication.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Bell’s inequalities – The CHSH* inequality</a:t>
            </a:r>
            <a:endParaRPr lang="en-US" sz="3200" dirty="0"/>
          </a:p>
        </p:txBody>
      </p:sp>
      <p:sp>
        <p:nvSpPr>
          <p:cNvPr id="4" name="TextBox 3"/>
          <p:cNvSpPr txBox="1"/>
          <p:nvPr/>
        </p:nvSpPr>
        <p:spPr>
          <a:xfrm>
            <a:off x="762000" y="6211669"/>
            <a:ext cx="7772400" cy="646331"/>
          </a:xfrm>
          <a:prstGeom prst="rect">
            <a:avLst/>
          </a:prstGeom>
          <a:noFill/>
        </p:spPr>
        <p:txBody>
          <a:bodyPr wrap="square" rtlCol="0">
            <a:spAutoFit/>
          </a:bodyPr>
          <a:lstStyle/>
          <a:p>
            <a:r>
              <a:rPr lang="en-US" dirty="0" smtClean="0"/>
              <a:t>* J. F. </a:t>
            </a:r>
            <a:r>
              <a:rPr lang="en-US" dirty="0" err="1" smtClean="0"/>
              <a:t>Clauser</a:t>
            </a:r>
            <a:r>
              <a:rPr lang="en-US" dirty="0" smtClean="0"/>
              <a:t>, M. A. Horne, A. </a:t>
            </a:r>
            <a:r>
              <a:rPr lang="en-US" dirty="0" err="1" smtClean="0"/>
              <a:t>Shimony</a:t>
            </a:r>
            <a:r>
              <a:rPr lang="en-US" dirty="0" smtClean="0"/>
              <a:t> and R. A. Holt. Proposed experiment to test local hidden-variable theories. Phys. Rev. </a:t>
            </a:r>
            <a:r>
              <a:rPr lang="en-US" dirty="0" err="1" smtClean="0"/>
              <a:t>Lett</a:t>
            </a:r>
            <a:r>
              <a:rPr lang="en-US" dirty="0" smtClean="0"/>
              <a:t>. 23, 880 (1969)</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209800" y="1600200"/>
            <a:ext cx="4484370" cy="651510"/>
          </a:xfrm>
          <a:prstGeom prst="rect">
            <a:avLst/>
          </a:prstGeom>
          <a:noFill/>
          <a:ln w="9525">
            <a:noFill/>
            <a:miter lim="800000"/>
            <a:headEnd/>
            <a:tailEnd/>
          </a:ln>
        </p:spPr>
      </p:pic>
      <p:sp>
        <p:nvSpPr>
          <p:cNvPr id="11" name="TextBox 10"/>
          <p:cNvSpPr txBox="1"/>
          <p:nvPr/>
        </p:nvSpPr>
        <p:spPr>
          <a:xfrm>
            <a:off x="685800" y="2438400"/>
            <a:ext cx="7467600" cy="3231654"/>
          </a:xfrm>
          <a:prstGeom prst="rect">
            <a:avLst/>
          </a:prstGeom>
          <a:noFill/>
        </p:spPr>
        <p:txBody>
          <a:bodyPr wrap="square" rtlCol="0">
            <a:spAutoFit/>
          </a:bodyPr>
          <a:lstStyle/>
          <a:p>
            <a:r>
              <a:rPr lang="en-US" b="1" dirty="0" smtClean="0"/>
              <a:t>Note that in deriving the CHSH inequality we have not assumed any particular theory, only that it has to be a local, realistic theory. This is the power, generality and simplicity of the result. It provides a bound on any theory of this type.</a:t>
            </a:r>
          </a:p>
          <a:p>
            <a:endParaRPr lang="en-US" b="1" dirty="0" smtClean="0"/>
          </a:p>
          <a:p>
            <a:endParaRPr lang="en-US" b="1" dirty="0" smtClean="0"/>
          </a:p>
          <a:p>
            <a:endParaRPr lang="en-US" b="1" dirty="0" smtClean="0"/>
          </a:p>
          <a:p>
            <a:r>
              <a:rPr lang="en-US" sz="2400" b="1" i="1" dirty="0" smtClean="0">
                <a:solidFill>
                  <a:srgbClr val="002060"/>
                </a:solidFill>
              </a:rPr>
              <a:t>Q: What does QM predict for the expectation values?</a:t>
            </a:r>
          </a:p>
          <a:p>
            <a:endParaRPr lang="en-US" b="1" i="1" dirty="0" smtClean="0"/>
          </a:p>
          <a:p>
            <a:endParaRPr lang="en-US" b="1" i="1" dirty="0" smtClean="0"/>
          </a:p>
          <a:p>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sz="2400" dirty="0" smtClean="0"/>
              <a:t>Consider measuring the spin of each particle, when each particle has spin ½.</a:t>
            </a:r>
          </a:p>
          <a:p>
            <a:r>
              <a:rPr lang="en-US" sz="2400" dirty="0" smtClean="0"/>
              <a:t>Choose two different measurements of spin in different spatial directions on the first particle, these are given by vectors </a:t>
            </a:r>
            <a:r>
              <a:rPr lang="en-US" sz="2400" b="1" dirty="0" smtClean="0"/>
              <a:t>a</a:t>
            </a:r>
            <a:r>
              <a:rPr lang="en-US" sz="2400" dirty="0" smtClean="0"/>
              <a:t> and </a:t>
            </a:r>
            <a:r>
              <a:rPr lang="en-US" sz="2400" b="1" dirty="0" smtClean="0"/>
              <a:t>a</a:t>
            </a:r>
            <a:r>
              <a:rPr lang="en-US" sz="2400" dirty="0" smtClean="0"/>
              <a:t>’</a:t>
            </a:r>
          </a:p>
          <a:p>
            <a:r>
              <a:rPr lang="en-US" sz="2400" dirty="0" smtClean="0"/>
              <a:t>Do likewise for the second particle, </a:t>
            </a:r>
            <a:r>
              <a:rPr lang="en-US" sz="2400" b="1" dirty="0" smtClean="0"/>
              <a:t>b</a:t>
            </a:r>
            <a:r>
              <a:rPr lang="en-US" sz="2400" dirty="0" smtClean="0"/>
              <a:t> and </a:t>
            </a:r>
            <a:r>
              <a:rPr lang="en-US" sz="2400" b="1" dirty="0" smtClean="0"/>
              <a:t>b</a:t>
            </a:r>
            <a:r>
              <a:rPr lang="en-US" sz="2400" dirty="0" smtClean="0"/>
              <a:t>’</a:t>
            </a:r>
          </a:p>
          <a:p>
            <a:r>
              <a:rPr lang="en-US" sz="2400" dirty="0" smtClean="0"/>
              <a:t>In QM expectation value for a measurement of spin in direction </a:t>
            </a:r>
            <a:r>
              <a:rPr lang="en-US" sz="2400" b="1" dirty="0" smtClean="0"/>
              <a:t>a</a:t>
            </a:r>
            <a:r>
              <a:rPr lang="en-US" sz="2400" dirty="0" smtClean="0"/>
              <a:t> on first particle and direction </a:t>
            </a:r>
            <a:r>
              <a:rPr lang="en-US" sz="2400" b="1" dirty="0" smtClean="0"/>
              <a:t>b</a:t>
            </a:r>
            <a:r>
              <a:rPr lang="en-US" sz="2400" dirty="0" smtClean="0"/>
              <a:t> on second given by</a:t>
            </a:r>
          </a:p>
          <a:p>
            <a:endParaRPr lang="en-US" sz="2400" dirty="0" smtClean="0"/>
          </a:p>
          <a:p>
            <a:pPr>
              <a:buNone/>
            </a:pPr>
            <a:endParaRPr lang="en-US" sz="2400" dirty="0" smtClean="0"/>
          </a:p>
          <a:p>
            <a:r>
              <a:rPr lang="en-US" sz="2400" dirty="0" smtClean="0"/>
              <a:t>Now assume the source produces the singlet (maximally entangled) state in every trial</a:t>
            </a:r>
          </a:p>
          <a:p>
            <a:pPr>
              <a:buNone/>
            </a:pP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743200" y="4038600"/>
            <a:ext cx="2975610" cy="40386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981200" y="5638800"/>
            <a:ext cx="2865120" cy="43053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019800" y="5486400"/>
            <a:ext cx="2541270" cy="739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219200"/>
            <a:ext cx="7162800" cy="5262979"/>
          </a:xfrm>
          <a:prstGeom prst="rect">
            <a:avLst/>
          </a:prstGeom>
          <a:noFill/>
        </p:spPr>
        <p:txBody>
          <a:bodyPr wrap="square" rtlCol="0">
            <a:spAutoFit/>
          </a:bodyPr>
          <a:lstStyle/>
          <a:p>
            <a:r>
              <a:rPr lang="en-US" sz="2400" dirty="0" smtClean="0"/>
              <a:t>Choose to arrange the measurement directions such that</a:t>
            </a:r>
          </a:p>
          <a:p>
            <a:endParaRPr lang="en-US" sz="2400" dirty="0" smtClean="0"/>
          </a:p>
          <a:p>
            <a:endParaRPr lang="en-US" sz="2400" dirty="0" smtClean="0"/>
          </a:p>
          <a:p>
            <a:r>
              <a:rPr lang="en-US" sz="2400" dirty="0" smtClean="0"/>
              <a:t>In that case</a:t>
            </a:r>
          </a:p>
          <a:p>
            <a:endParaRPr lang="en-US" sz="2400" dirty="0" smtClean="0"/>
          </a:p>
          <a:p>
            <a:endParaRPr lang="en-US" sz="2400" dirty="0" smtClean="0"/>
          </a:p>
          <a:p>
            <a:r>
              <a:rPr lang="en-US" sz="2400" dirty="0" smtClean="0"/>
              <a:t>Conclusion: QM (or more precisely the singlet state) cannot be described by a local realistic model.</a:t>
            </a:r>
          </a:p>
          <a:p>
            <a:endParaRPr lang="en-US" sz="2400" dirty="0" smtClean="0"/>
          </a:p>
          <a:p>
            <a:r>
              <a:rPr lang="en-US" sz="2400" b="1" i="1" dirty="0" smtClean="0">
                <a:solidFill>
                  <a:srgbClr val="002060"/>
                </a:solidFill>
              </a:rPr>
              <a:t>Q: Do singlet states exist in the real world and do they violate the Bell inequality?</a:t>
            </a:r>
          </a:p>
          <a:p>
            <a:r>
              <a:rPr lang="en-US" sz="2400" b="1" i="1" dirty="0" smtClean="0">
                <a:solidFill>
                  <a:srgbClr val="C00000"/>
                </a:solidFill>
              </a:rPr>
              <a:t>A: Experiments have confirmed that QM can violate the Bell inequality (but always with loop holes). </a:t>
            </a:r>
          </a:p>
        </p:txBody>
      </p:sp>
      <p:pic>
        <p:nvPicPr>
          <p:cNvPr id="4098" name="Picture 2"/>
          <p:cNvPicPr>
            <a:picLocks noChangeAspect="1" noChangeArrowheads="1"/>
          </p:cNvPicPr>
          <p:nvPr/>
        </p:nvPicPr>
        <p:blipFill>
          <a:blip r:embed="rId2" cstate="print"/>
          <a:srcRect/>
          <a:stretch>
            <a:fillRect/>
          </a:stretch>
        </p:blipFill>
        <p:spPr bwMode="auto">
          <a:xfrm>
            <a:off x="304800" y="533400"/>
            <a:ext cx="8317230" cy="529590"/>
          </a:xfrm>
          <a:prstGeom prst="rect">
            <a:avLst/>
          </a:prstGeom>
          <a:noFill/>
          <a:ln w="9525">
            <a:noFill/>
            <a:miter lim="800000"/>
            <a:headEnd/>
            <a:tailEnd/>
          </a:ln>
        </p:spPr>
      </p:pic>
      <p:pic>
        <p:nvPicPr>
          <p:cNvPr id="4099" name="Picture 3"/>
          <p:cNvPicPr>
            <a:picLocks noGrp="1" noChangeAspect="1" noChangeArrowheads="1"/>
          </p:cNvPicPr>
          <p:nvPr>
            <p:ph idx="1"/>
          </p:nvPr>
        </p:nvPicPr>
        <p:blipFill>
          <a:blip r:embed="rId3" cstate="print"/>
          <a:srcRect/>
          <a:stretch>
            <a:fillRect/>
          </a:stretch>
        </p:blipFill>
        <p:spPr bwMode="auto">
          <a:xfrm>
            <a:off x="1600200" y="2286000"/>
            <a:ext cx="5356860" cy="39624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828800" y="3124200"/>
            <a:ext cx="5113020" cy="563880"/>
          </a:xfrm>
          <a:prstGeom prst="rect">
            <a:avLst/>
          </a:prstGeom>
          <a:noFill/>
          <a:ln w="9525">
            <a:noFill/>
            <a:miter lim="800000"/>
            <a:headEnd/>
            <a:tailEnd/>
          </a:ln>
        </p:spPr>
      </p:pic>
      <p:pic>
        <p:nvPicPr>
          <p:cNvPr id="7" name="Picture 6" descr="basisa.jpg"/>
          <p:cNvPicPr>
            <a:picLocks noChangeAspect="1"/>
          </p:cNvPicPr>
          <p:nvPr/>
        </p:nvPicPr>
        <p:blipFill>
          <a:blip r:embed="rId5" cstate="print"/>
          <a:stretch>
            <a:fillRect/>
          </a:stretch>
        </p:blipFill>
        <p:spPr>
          <a:xfrm>
            <a:off x="304800" y="1981200"/>
            <a:ext cx="709907" cy="654627"/>
          </a:xfrm>
          <a:prstGeom prst="rect">
            <a:avLst/>
          </a:prstGeom>
        </p:spPr>
      </p:pic>
      <p:pic>
        <p:nvPicPr>
          <p:cNvPr id="8" name="Picture 7" descr="basisb.jpg"/>
          <p:cNvPicPr>
            <a:picLocks noChangeAspect="1"/>
          </p:cNvPicPr>
          <p:nvPr/>
        </p:nvPicPr>
        <p:blipFill>
          <a:blip r:embed="rId6" cstate="print"/>
          <a:stretch>
            <a:fillRect/>
          </a:stretch>
        </p:blipFill>
        <p:spPr>
          <a:xfrm>
            <a:off x="7620000" y="2133600"/>
            <a:ext cx="864108" cy="477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The key property of QM allowing this violation is </a:t>
            </a:r>
            <a:r>
              <a:rPr lang="en-US" b="1" dirty="0" smtClean="0"/>
              <a:t>entanglement</a:t>
            </a:r>
            <a:r>
              <a:rPr lang="en-US" dirty="0" smtClean="0"/>
              <a:t>.</a:t>
            </a:r>
          </a:p>
          <a:p>
            <a:pPr>
              <a:buNone/>
            </a:pPr>
            <a:endParaRPr lang="en-US" dirty="0" smtClean="0"/>
          </a:p>
          <a:p>
            <a:pPr>
              <a:buNone/>
            </a:pPr>
            <a:r>
              <a:rPr lang="en-US" b="1" dirty="0" smtClean="0"/>
              <a:t>Key point</a:t>
            </a:r>
            <a:r>
              <a:rPr lang="en-US" dirty="0" smtClean="0"/>
              <a:t>: A measurement on one particle of singlet state affects the state of the other, even if they are space-like separated.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buNone/>
            </a:pPr>
            <a:r>
              <a:rPr lang="en-US" b="1" dirty="0" smtClean="0"/>
              <a:t>Which assumption is incorrect?</a:t>
            </a:r>
          </a:p>
          <a:p>
            <a:r>
              <a:rPr lang="en-US" dirty="0" smtClean="0"/>
              <a:t>Locality?</a:t>
            </a:r>
          </a:p>
          <a:p>
            <a:r>
              <a:rPr lang="en-US" dirty="0" smtClean="0"/>
              <a:t>Realism?</a:t>
            </a:r>
          </a:p>
          <a:p>
            <a:r>
              <a:rPr lang="en-US" dirty="0" smtClean="0"/>
              <a:t>Free will?</a:t>
            </a:r>
          </a:p>
          <a:p>
            <a:r>
              <a:rPr lang="en-US" dirty="0" smtClean="0"/>
              <a:t>Some or all of them?</a:t>
            </a:r>
          </a:p>
          <a:p>
            <a:pPr>
              <a:buNone/>
            </a:pPr>
            <a:r>
              <a:rPr lang="en-US" dirty="0" smtClean="0"/>
              <a:t>Some people like to say quantum mechanics is realistic but nonlocal.</a:t>
            </a:r>
          </a:p>
          <a:p>
            <a:pPr>
              <a:buNone/>
            </a:pPr>
            <a:r>
              <a:rPr lang="en-US" dirty="0" smtClean="0"/>
              <a:t>Others like to say measurements bring reality into being.</a:t>
            </a:r>
          </a:p>
          <a:p>
            <a:pPr>
              <a:buNone/>
            </a:pPr>
            <a:r>
              <a:rPr lang="en-US" dirty="0" smtClean="0"/>
              <a:t>At the moment it is a matter of personal preference until we can derive experimentally falsifiable predictions. Either way Nature is weird!</a:t>
            </a:r>
          </a:p>
          <a:p>
            <a:pPr>
              <a:buNone/>
            </a:pPr>
            <a:endParaRPr lang="en-US" dirty="0" smtClean="0"/>
          </a:p>
          <a:p>
            <a:pPr>
              <a:buNone/>
            </a:pPr>
            <a:r>
              <a:rPr lang="en-US" b="1" i="1" dirty="0" smtClean="0">
                <a:solidFill>
                  <a:srgbClr val="002060"/>
                </a:solidFill>
              </a:rPr>
              <a:t>Q: If Nature really behaves in this way, why don’t we experience it in everyday life? Trying to answer this leads to the Pandora’s box of quantum mechanical interpretations…</a:t>
            </a:r>
            <a:endParaRPr lang="en-US" b="1" i="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pPr>
              <a:buNone/>
            </a:pPr>
            <a:r>
              <a:rPr lang="en-US" dirty="0" smtClean="0"/>
              <a:t>Entanglement is necessary for violation of a Bell inequality but it is not known whether all entangled states violate some sort of Bell inequality</a:t>
            </a:r>
          </a:p>
          <a:p>
            <a:pPr algn="ctr">
              <a:buNone/>
            </a:pPr>
            <a:r>
              <a:rPr lang="en-US" dirty="0" smtClean="0"/>
              <a:t> entanglement = </a:t>
            </a:r>
            <a:r>
              <a:rPr lang="en-US" dirty="0" err="1" smtClean="0"/>
              <a:t>nonlocality</a:t>
            </a:r>
            <a:r>
              <a:rPr lang="en-US" dirty="0" smtClean="0"/>
              <a:t>?</a:t>
            </a:r>
          </a:p>
          <a:p>
            <a:pPr>
              <a:buNone/>
            </a:pPr>
            <a:r>
              <a:rPr lang="en-US" dirty="0" smtClean="0"/>
              <a:t>No loophole free Bell inequality experiment has been performed:</a:t>
            </a:r>
          </a:p>
          <a:p>
            <a:r>
              <a:rPr lang="en-US" dirty="0" smtClean="0"/>
              <a:t>Sampling</a:t>
            </a:r>
          </a:p>
          <a:p>
            <a:r>
              <a:rPr lang="en-US" dirty="0" smtClean="0"/>
              <a:t>Space-like separation</a:t>
            </a:r>
          </a:p>
          <a:p>
            <a:r>
              <a:rPr lang="en-US" dirty="0" smtClean="0"/>
              <a:t>Free will!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Quantum Cryptography</a:t>
            </a:r>
            <a:endParaRPr lang="en-US" dirty="0"/>
          </a:p>
        </p:txBody>
      </p:sp>
      <p:sp>
        <p:nvSpPr>
          <p:cNvPr id="5" name="Subtitle 4"/>
          <p:cNvSpPr>
            <a:spLocks noGrp="1"/>
          </p:cNvSpPr>
          <p:nvPr>
            <p:ph type="subTitle" idx="1"/>
          </p:nvPr>
        </p:nvSpPr>
        <p:spPr/>
        <p:txBody>
          <a:bodyPr/>
          <a:lstStyle/>
          <a:p>
            <a:r>
              <a:rPr lang="en-US" dirty="0" smtClean="0"/>
              <a:t>Using the weirdness for something useful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normAutofit fontScale="90000"/>
          </a:bodyPr>
          <a:lstStyle/>
          <a:p>
            <a:r>
              <a:rPr lang="en-US" sz="2800" dirty="0" smtClean="0"/>
              <a:t>Quantum cryptography based on Bell’s theorem</a:t>
            </a:r>
            <a:br>
              <a:rPr lang="en-US" sz="2800" dirty="0" smtClean="0"/>
            </a:br>
            <a:r>
              <a:rPr lang="en-US" sz="2800" dirty="0" smtClean="0"/>
              <a:t>Ekert 91</a:t>
            </a:r>
            <a:endParaRPr lang="en-US" sz="2800" dirty="0"/>
          </a:p>
        </p:txBody>
      </p:sp>
      <p:sp>
        <p:nvSpPr>
          <p:cNvPr id="3" name="Content Placeholder 2"/>
          <p:cNvSpPr>
            <a:spLocks noGrp="1"/>
          </p:cNvSpPr>
          <p:nvPr>
            <p:ph idx="1"/>
          </p:nvPr>
        </p:nvSpPr>
        <p:spPr/>
        <p:txBody>
          <a:bodyPr/>
          <a:lstStyle/>
          <a:p>
            <a:r>
              <a:rPr lang="en-US" dirty="0" smtClean="0"/>
              <a:t>Better called quantum key distribution</a:t>
            </a:r>
          </a:p>
          <a:p>
            <a:r>
              <a:rPr lang="en-US" dirty="0" smtClean="0"/>
              <a:t>A way of distributing a key to encode a message without an eavesdropper gaining any information on the key.</a:t>
            </a:r>
          </a:p>
          <a:p>
            <a:r>
              <a:rPr lang="en-US" dirty="0" smtClean="0"/>
              <a:t>The security is guaranteed by quantum theory, violation of a Bell inequality is the insurance that no third party has the key.</a:t>
            </a:r>
            <a:endParaRPr lang="en-US" dirty="0"/>
          </a:p>
        </p:txBody>
      </p:sp>
      <p:sp>
        <p:nvSpPr>
          <p:cNvPr id="4" name="TextBox 3"/>
          <p:cNvSpPr txBox="1"/>
          <p:nvPr/>
        </p:nvSpPr>
        <p:spPr>
          <a:xfrm>
            <a:off x="457200" y="6172200"/>
            <a:ext cx="8001000" cy="646331"/>
          </a:xfrm>
          <a:prstGeom prst="rect">
            <a:avLst/>
          </a:prstGeom>
          <a:noFill/>
        </p:spPr>
        <p:txBody>
          <a:bodyPr wrap="square" rtlCol="0">
            <a:spAutoFit/>
          </a:bodyPr>
          <a:lstStyle/>
          <a:p>
            <a:r>
              <a:rPr lang="en-US" dirty="0" smtClean="0"/>
              <a:t>Ref: A. K. Ekert, Quantum Cryptography based on Bell’s theorem, </a:t>
            </a:r>
            <a:r>
              <a:rPr lang="en-US" i="1" dirty="0" smtClean="0"/>
              <a:t>Phys. Rev. </a:t>
            </a:r>
            <a:r>
              <a:rPr lang="en-US" i="1" dirty="0" err="1" smtClean="0"/>
              <a:t>Lett</a:t>
            </a:r>
            <a:r>
              <a:rPr lang="en-US" i="1" dirty="0" smtClean="0"/>
              <a:t>. </a:t>
            </a:r>
            <a:r>
              <a:rPr lang="en-US" b="1" dirty="0" smtClean="0"/>
              <a:t>67</a:t>
            </a:r>
            <a:r>
              <a:rPr lang="en-US" dirty="0" smtClean="0"/>
              <a:t>, 661 (1991)</a:t>
            </a:r>
            <a:endParaRPr lang="en-US" dirty="0"/>
          </a:p>
        </p:txBody>
      </p:sp>
      <p:pic>
        <p:nvPicPr>
          <p:cNvPr id="5122" name="Picture 2" descr="File:Artur ekert.jpg"/>
          <p:cNvPicPr>
            <a:picLocks noChangeAspect="1" noChangeArrowheads="1"/>
          </p:cNvPicPr>
          <p:nvPr/>
        </p:nvPicPr>
        <p:blipFill>
          <a:blip r:embed="rId2" cstate="print"/>
          <a:srcRect/>
          <a:stretch>
            <a:fillRect/>
          </a:stretch>
        </p:blipFill>
        <p:spPr bwMode="auto">
          <a:xfrm>
            <a:off x="7620000" y="152400"/>
            <a:ext cx="137160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entangledpair.jpg"/>
          <p:cNvPicPr>
            <a:picLocks noGrp="1" noChangeAspect="1"/>
          </p:cNvPicPr>
          <p:nvPr>
            <p:ph idx="1"/>
          </p:nvPr>
        </p:nvPicPr>
        <p:blipFill>
          <a:blip r:embed="rId2" cstate="print"/>
          <a:stretch>
            <a:fillRect/>
          </a:stretch>
        </p:blipFill>
        <p:spPr>
          <a:xfrm>
            <a:off x="2438400" y="1981200"/>
            <a:ext cx="4599432" cy="1505712"/>
          </a:xfrm>
        </p:spPr>
      </p:pic>
      <p:pic>
        <p:nvPicPr>
          <p:cNvPr id="5" name="Picture 6" descr="alice"/>
          <p:cNvPicPr>
            <a:picLocks noChangeAspect="1" noChangeArrowheads="1"/>
          </p:cNvPicPr>
          <p:nvPr/>
        </p:nvPicPr>
        <p:blipFill>
          <a:blip r:embed="rId3" cstate="print"/>
          <a:srcRect/>
          <a:stretch>
            <a:fillRect/>
          </a:stretch>
        </p:blipFill>
        <p:spPr bwMode="auto">
          <a:xfrm>
            <a:off x="762000" y="1905000"/>
            <a:ext cx="1189038" cy="1355725"/>
          </a:xfrm>
          <a:prstGeom prst="rect">
            <a:avLst/>
          </a:prstGeom>
          <a:noFill/>
          <a:ln w="9525">
            <a:noFill/>
            <a:miter lim="800000"/>
            <a:headEnd/>
            <a:tailEnd/>
          </a:ln>
        </p:spPr>
      </p:pic>
      <p:pic>
        <p:nvPicPr>
          <p:cNvPr id="6" name="Picture 7" descr="bob"/>
          <p:cNvPicPr>
            <a:picLocks noChangeAspect="1" noChangeArrowheads="1"/>
          </p:cNvPicPr>
          <p:nvPr/>
        </p:nvPicPr>
        <p:blipFill>
          <a:blip r:embed="rId4" cstate="print"/>
          <a:srcRect/>
          <a:stretch>
            <a:fillRect/>
          </a:stretch>
        </p:blipFill>
        <p:spPr bwMode="auto">
          <a:xfrm>
            <a:off x="7543800" y="1600200"/>
            <a:ext cx="898525" cy="1782763"/>
          </a:xfrm>
          <a:prstGeom prst="rect">
            <a:avLst/>
          </a:prstGeom>
          <a:noFill/>
          <a:ln w="9525">
            <a:noFill/>
            <a:miter lim="800000"/>
            <a:headEnd/>
            <a:tailEnd/>
          </a:ln>
        </p:spPr>
      </p:pic>
      <p:pic>
        <p:nvPicPr>
          <p:cNvPr id="1026" name="Picture 2" descr="http://3.bp.blogspot.com/_EvKOGxCgu3g/R2yjFsTS71I/AAAAAAAAARY/jI0h5L_wbzM/s320/alien.gif"/>
          <p:cNvPicPr>
            <a:picLocks noChangeAspect="1" noChangeArrowheads="1"/>
          </p:cNvPicPr>
          <p:nvPr/>
        </p:nvPicPr>
        <p:blipFill>
          <a:blip r:embed="rId5" cstate="print"/>
          <a:srcRect/>
          <a:stretch>
            <a:fillRect/>
          </a:stretch>
        </p:blipFill>
        <p:spPr bwMode="auto">
          <a:xfrm>
            <a:off x="4114800" y="152400"/>
            <a:ext cx="1120140" cy="1828800"/>
          </a:xfrm>
          <a:prstGeom prst="rect">
            <a:avLst/>
          </a:prstGeom>
          <a:noFill/>
        </p:spPr>
      </p:pic>
      <p:sp>
        <p:nvSpPr>
          <p:cNvPr id="8" name="TextBox 7"/>
          <p:cNvSpPr txBox="1"/>
          <p:nvPr/>
        </p:nvSpPr>
        <p:spPr>
          <a:xfrm>
            <a:off x="5334000" y="762000"/>
            <a:ext cx="1143000" cy="369332"/>
          </a:xfrm>
          <a:prstGeom prst="rect">
            <a:avLst/>
          </a:prstGeom>
          <a:noFill/>
        </p:spPr>
        <p:txBody>
          <a:bodyPr wrap="square" rtlCol="0">
            <a:spAutoFit/>
          </a:bodyPr>
          <a:lstStyle/>
          <a:p>
            <a:r>
              <a:rPr lang="en-US" b="1" dirty="0" smtClean="0"/>
              <a:t>Eve</a:t>
            </a:r>
            <a:endParaRPr lang="en-US" b="1" dirty="0"/>
          </a:p>
        </p:txBody>
      </p:sp>
      <p:sp>
        <p:nvSpPr>
          <p:cNvPr id="9" name="TextBox 8"/>
          <p:cNvSpPr txBox="1"/>
          <p:nvPr/>
        </p:nvSpPr>
        <p:spPr>
          <a:xfrm>
            <a:off x="762000" y="3429000"/>
            <a:ext cx="1143000" cy="369332"/>
          </a:xfrm>
          <a:prstGeom prst="rect">
            <a:avLst/>
          </a:prstGeom>
          <a:noFill/>
        </p:spPr>
        <p:txBody>
          <a:bodyPr wrap="square" rtlCol="0">
            <a:spAutoFit/>
          </a:bodyPr>
          <a:lstStyle/>
          <a:p>
            <a:pPr algn="ctr"/>
            <a:r>
              <a:rPr lang="en-US" b="1" dirty="0" smtClean="0"/>
              <a:t>Alice</a:t>
            </a:r>
            <a:endParaRPr lang="en-US" b="1" dirty="0"/>
          </a:p>
        </p:txBody>
      </p:sp>
      <p:sp>
        <p:nvSpPr>
          <p:cNvPr id="10" name="TextBox 9"/>
          <p:cNvSpPr txBox="1"/>
          <p:nvPr/>
        </p:nvSpPr>
        <p:spPr>
          <a:xfrm>
            <a:off x="7543800" y="3429000"/>
            <a:ext cx="914400" cy="369332"/>
          </a:xfrm>
          <a:prstGeom prst="rect">
            <a:avLst/>
          </a:prstGeom>
          <a:noFill/>
        </p:spPr>
        <p:txBody>
          <a:bodyPr wrap="square" rtlCol="0">
            <a:spAutoFit/>
          </a:bodyPr>
          <a:lstStyle/>
          <a:p>
            <a:pPr algn="ctr"/>
            <a:r>
              <a:rPr lang="en-US" b="1" dirty="0" smtClean="0"/>
              <a:t>Bob</a:t>
            </a:r>
            <a:endParaRPr lang="en-US" b="1" dirty="0"/>
          </a:p>
        </p:txBody>
      </p:sp>
      <p:sp>
        <p:nvSpPr>
          <p:cNvPr id="11" name="TextBox 10"/>
          <p:cNvSpPr txBox="1"/>
          <p:nvPr/>
        </p:nvSpPr>
        <p:spPr>
          <a:xfrm>
            <a:off x="381000" y="3962400"/>
            <a:ext cx="8382000" cy="2369880"/>
          </a:xfrm>
          <a:prstGeom prst="rect">
            <a:avLst/>
          </a:prstGeom>
          <a:noFill/>
        </p:spPr>
        <p:txBody>
          <a:bodyPr wrap="square" rtlCol="0">
            <a:spAutoFit/>
          </a:bodyPr>
          <a:lstStyle/>
          <a:p>
            <a:r>
              <a:rPr lang="en-US" sz="2400" b="1" dirty="0" smtClean="0"/>
              <a:t>Protocol:</a:t>
            </a:r>
          </a:p>
          <a:p>
            <a:pPr>
              <a:buFont typeface="Arial" pitchFamily="34" charset="0"/>
              <a:buChar char="•"/>
            </a:pPr>
            <a:r>
              <a:rPr lang="en-US" sz="2400" b="1" dirty="0" smtClean="0"/>
              <a:t> </a:t>
            </a:r>
            <a:r>
              <a:rPr lang="en-US" sz="2000" dirty="0" smtClean="0"/>
              <a:t>One half of each singlet state is sent to Alice and Bob.</a:t>
            </a:r>
            <a:endParaRPr lang="en-US" sz="2000" b="1" dirty="0" smtClean="0"/>
          </a:p>
          <a:p>
            <a:pPr>
              <a:buFont typeface="Arial" pitchFamily="34" charset="0"/>
              <a:buChar char="•"/>
            </a:pPr>
            <a:r>
              <a:rPr lang="en-US" sz="2000" dirty="0" smtClean="0"/>
              <a:t> Alice and Bob agree to measure each of their spins in one of 3 different directions chosen randomly by both of them (these directions are agreed before hand).</a:t>
            </a:r>
          </a:p>
          <a:p>
            <a:pPr>
              <a:buFont typeface="Arial" pitchFamily="34" charset="0"/>
              <a:buChar char="•"/>
            </a:pPr>
            <a:r>
              <a:rPr lang="en-US" sz="2000" dirty="0" smtClean="0"/>
              <a:t> They repeat this process N times and record which measurement setting they used and the result.</a:t>
            </a:r>
          </a:p>
        </p:txBody>
      </p:sp>
      <p:pic>
        <p:nvPicPr>
          <p:cNvPr id="12" name="Picture 11" descr="basisalice.jpg"/>
          <p:cNvPicPr>
            <a:picLocks noChangeAspect="1"/>
          </p:cNvPicPr>
          <p:nvPr/>
        </p:nvPicPr>
        <p:blipFill>
          <a:blip r:embed="rId6" cstate="print"/>
          <a:stretch>
            <a:fillRect/>
          </a:stretch>
        </p:blipFill>
        <p:spPr>
          <a:xfrm>
            <a:off x="2133600" y="1371600"/>
            <a:ext cx="1030224" cy="938784"/>
          </a:xfrm>
          <a:prstGeom prst="rect">
            <a:avLst/>
          </a:prstGeom>
        </p:spPr>
      </p:pic>
      <p:pic>
        <p:nvPicPr>
          <p:cNvPr id="13" name="Picture 12" descr="basisbob.jpg"/>
          <p:cNvPicPr>
            <a:picLocks noChangeAspect="1"/>
          </p:cNvPicPr>
          <p:nvPr/>
        </p:nvPicPr>
        <p:blipFill>
          <a:blip r:embed="rId7" cstate="print"/>
          <a:stretch>
            <a:fillRect/>
          </a:stretch>
        </p:blipFill>
        <p:spPr>
          <a:xfrm>
            <a:off x="6400800" y="1143000"/>
            <a:ext cx="935736" cy="12176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entangledpair.jpg"/>
          <p:cNvPicPr>
            <a:picLocks noGrp="1" noChangeAspect="1"/>
          </p:cNvPicPr>
          <p:nvPr>
            <p:ph idx="1"/>
          </p:nvPr>
        </p:nvPicPr>
        <p:blipFill>
          <a:blip r:embed="rId2" cstate="print"/>
          <a:stretch>
            <a:fillRect/>
          </a:stretch>
        </p:blipFill>
        <p:spPr>
          <a:xfrm>
            <a:off x="2438400" y="1981200"/>
            <a:ext cx="4599432" cy="1505712"/>
          </a:xfrm>
        </p:spPr>
      </p:pic>
      <p:pic>
        <p:nvPicPr>
          <p:cNvPr id="5" name="Picture 6" descr="alice"/>
          <p:cNvPicPr>
            <a:picLocks noChangeAspect="1" noChangeArrowheads="1"/>
          </p:cNvPicPr>
          <p:nvPr/>
        </p:nvPicPr>
        <p:blipFill>
          <a:blip r:embed="rId3" cstate="print"/>
          <a:srcRect/>
          <a:stretch>
            <a:fillRect/>
          </a:stretch>
        </p:blipFill>
        <p:spPr bwMode="auto">
          <a:xfrm>
            <a:off x="762000" y="1905000"/>
            <a:ext cx="1189038" cy="1355725"/>
          </a:xfrm>
          <a:prstGeom prst="rect">
            <a:avLst/>
          </a:prstGeom>
          <a:noFill/>
          <a:ln w="9525">
            <a:noFill/>
            <a:miter lim="800000"/>
            <a:headEnd/>
            <a:tailEnd/>
          </a:ln>
        </p:spPr>
      </p:pic>
      <p:pic>
        <p:nvPicPr>
          <p:cNvPr id="6" name="Picture 7" descr="bob"/>
          <p:cNvPicPr>
            <a:picLocks noChangeAspect="1" noChangeArrowheads="1"/>
          </p:cNvPicPr>
          <p:nvPr/>
        </p:nvPicPr>
        <p:blipFill>
          <a:blip r:embed="rId4" cstate="print"/>
          <a:srcRect/>
          <a:stretch>
            <a:fillRect/>
          </a:stretch>
        </p:blipFill>
        <p:spPr bwMode="auto">
          <a:xfrm>
            <a:off x="7543800" y="1600200"/>
            <a:ext cx="898525" cy="1782763"/>
          </a:xfrm>
          <a:prstGeom prst="rect">
            <a:avLst/>
          </a:prstGeom>
          <a:noFill/>
          <a:ln w="9525">
            <a:noFill/>
            <a:miter lim="800000"/>
            <a:headEnd/>
            <a:tailEnd/>
          </a:ln>
        </p:spPr>
      </p:pic>
      <p:pic>
        <p:nvPicPr>
          <p:cNvPr id="1026" name="Picture 2" descr="http://3.bp.blogspot.com/_EvKOGxCgu3g/R2yjFsTS71I/AAAAAAAAARY/jI0h5L_wbzM/s320/alien.gif"/>
          <p:cNvPicPr>
            <a:picLocks noChangeAspect="1" noChangeArrowheads="1"/>
          </p:cNvPicPr>
          <p:nvPr/>
        </p:nvPicPr>
        <p:blipFill>
          <a:blip r:embed="rId5" cstate="print"/>
          <a:srcRect/>
          <a:stretch>
            <a:fillRect/>
          </a:stretch>
        </p:blipFill>
        <p:spPr bwMode="auto">
          <a:xfrm>
            <a:off x="4114800" y="152400"/>
            <a:ext cx="1120140" cy="1828800"/>
          </a:xfrm>
          <a:prstGeom prst="rect">
            <a:avLst/>
          </a:prstGeom>
          <a:noFill/>
        </p:spPr>
      </p:pic>
      <p:sp>
        <p:nvSpPr>
          <p:cNvPr id="8" name="TextBox 7"/>
          <p:cNvSpPr txBox="1"/>
          <p:nvPr/>
        </p:nvSpPr>
        <p:spPr>
          <a:xfrm>
            <a:off x="5334000" y="762000"/>
            <a:ext cx="1143000" cy="369332"/>
          </a:xfrm>
          <a:prstGeom prst="rect">
            <a:avLst/>
          </a:prstGeom>
          <a:noFill/>
        </p:spPr>
        <p:txBody>
          <a:bodyPr wrap="square" rtlCol="0">
            <a:spAutoFit/>
          </a:bodyPr>
          <a:lstStyle/>
          <a:p>
            <a:r>
              <a:rPr lang="en-US" b="1" dirty="0" smtClean="0"/>
              <a:t>Eve</a:t>
            </a:r>
            <a:endParaRPr lang="en-US" b="1" dirty="0"/>
          </a:p>
        </p:txBody>
      </p:sp>
      <p:sp>
        <p:nvSpPr>
          <p:cNvPr id="9" name="TextBox 8"/>
          <p:cNvSpPr txBox="1"/>
          <p:nvPr/>
        </p:nvSpPr>
        <p:spPr>
          <a:xfrm>
            <a:off x="762000" y="3429000"/>
            <a:ext cx="1143000" cy="369332"/>
          </a:xfrm>
          <a:prstGeom prst="rect">
            <a:avLst/>
          </a:prstGeom>
          <a:noFill/>
        </p:spPr>
        <p:txBody>
          <a:bodyPr wrap="square" rtlCol="0">
            <a:spAutoFit/>
          </a:bodyPr>
          <a:lstStyle/>
          <a:p>
            <a:pPr algn="ctr"/>
            <a:r>
              <a:rPr lang="en-US" b="1" dirty="0" smtClean="0"/>
              <a:t>Alice</a:t>
            </a:r>
            <a:endParaRPr lang="en-US" b="1" dirty="0"/>
          </a:p>
        </p:txBody>
      </p:sp>
      <p:sp>
        <p:nvSpPr>
          <p:cNvPr id="10" name="TextBox 9"/>
          <p:cNvSpPr txBox="1"/>
          <p:nvPr/>
        </p:nvSpPr>
        <p:spPr>
          <a:xfrm>
            <a:off x="7543800" y="3429000"/>
            <a:ext cx="914400" cy="369332"/>
          </a:xfrm>
          <a:prstGeom prst="rect">
            <a:avLst/>
          </a:prstGeom>
          <a:noFill/>
        </p:spPr>
        <p:txBody>
          <a:bodyPr wrap="square" rtlCol="0">
            <a:spAutoFit/>
          </a:bodyPr>
          <a:lstStyle/>
          <a:p>
            <a:pPr algn="ctr"/>
            <a:r>
              <a:rPr lang="en-US" b="1" dirty="0" smtClean="0"/>
              <a:t>Bob</a:t>
            </a:r>
            <a:endParaRPr lang="en-US" b="1" dirty="0"/>
          </a:p>
        </p:txBody>
      </p:sp>
      <p:sp>
        <p:nvSpPr>
          <p:cNvPr id="11" name="TextBox 10"/>
          <p:cNvSpPr txBox="1"/>
          <p:nvPr/>
        </p:nvSpPr>
        <p:spPr>
          <a:xfrm>
            <a:off x="381000" y="3962400"/>
            <a:ext cx="8382000" cy="2677656"/>
          </a:xfrm>
          <a:prstGeom prst="rect">
            <a:avLst/>
          </a:prstGeom>
          <a:noFill/>
        </p:spPr>
        <p:txBody>
          <a:bodyPr wrap="square" rtlCol="0">
            <a:spAutoFit/>
          </a:bodyPr>
          <a:lstStyle/>
          <a:p>
            <a:r>
              <a:rPr lang="en-US" sz="2400" b="1" dirty="0" smtClean="0"/>
              <a:t>Protocol (contd.):</a:t>
            </a:r>
          </a:p>
          <a:p>
            <a:pPr>
              <a:buFont typeface="Arial" pitchFamily="34" charset="0"/>
              <a:buChar char="•"/>
            </a:pPr>
            <a:r>
              <a:rPr lang="en-US" sz="2400" dirty="0" smtClean="0"/>
              <a:t> </a:t>
            </a:r>
            <a:r>
              <a:rPr lang="en-US" sz="2000" dirty="0" smtClean="0"/>
              <a:t>After this they tell each other publicly which measurement settings they used on each trial but not their measurement results. Eve can listen to this information.</a:t>
            </a:r>
          </a:p>
          <a:p>
            <a:pPr>
              <a:buFont typeface="Arial" pitchFamily="34" charset="0"/>
              <a:buChar char="•"/>
            </a:pPr>
            <a:r>
              <a:rPr lang="en-US" sz="2000" dirty="0" smtClean="0"/>
              <a:t> When Alice and Bob find they have used the same measurement settings they know that their results are completely anti-correlated. This happens on average in 2/9 of the trials. They now share a random key between them that they can use to encrypt a message.</a:t>
            </a:r>
            <a:endParaRPr lang="en-US" sz="2000" dirty="0"/>
          </a:p>
        </p:txBody>
      </p:sp>
      <p:pic>
        <p:nvPicPr>
          <p:cNvPr id="19" name="Picture 18" descr="basisalice.jpg"/>
          <p:cNvPicPr>
            <a:picLocks noChangeAspect="1"/>
          </p:cNvPicPr>
          <p:nvPr/>
        </p:nvPicPr>
        <p:blipFill>
          <a:blip r:embed="rId6" cstate="print"/>
          <a:stretch>
            <a:fillRect/>
          </a:stretch>
        </p:blipFill>
        <p:spPr>
          <a:xfrm>
            <a:off x="2133600" y="1371600"/>
            <a:ext cx="1030224" cy="938784"/>
          </a:xfrm>
          <a:prstGeom prst="rect">
            <a:avLst/>
          </a:prstGeom>
        </p:spPr>
      </p:pic>
      <p:pic>
        <p:nvPicPr>
          <p:cNvPr id="20" name="Picture 19" descr="basisbob.jpg"/>
          <p:cNvPicPr>
            <a:picLocks noChangeAspect="1"/>
          </p:cNvPicPr>
          <p:nvPr/>
        </p:nvPicPr>
        <p:blipFill>
          <a:blip r:embed="rId7" cstate="print"/>
          <a:stretch>
            <a:fillRect/>
          </a:stretch>
        </p:blipFill>
        <p:spPr>
          <a:xfrm>
            <a:off x="6400800" y="1143000"/>
            <a:ext cx="935736" cy="12176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Hidden variables – a short history</a:t>
            </a:r>
          </a:p>
          <a:p>
            <a:r>
              <a:rPr lang="en-US" dirty="0" smtClean="0"/>
              <a:t>Bell’s inequalities as a bound on `reasonable’ physical theories</a:t>
            </a:r>
          </a:p>
          <a:p>
            <a:r>
              <a:rPr lang="en-US" dirty="0" smtClean="0"/>
              <a:t>CHSH inequality</a:t>
            </a:r>
          </a:p>
          <a:p>
            <a:r>
              <a:rPr lang="en-US" dirty="0" smtClean="0"/>
              <a:t>Application – quantum cryptography</a:t>
            </a:r>
          </a:p>
          <a:p>
            <a:r>
              <a:rPr lang="en-US" dirty="0" smtClean="0"/>
              <a:t>GHZ paradox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3962400"/>
            <a:ext cx="8382000" cy="2677656"/>
          </a:xfrm>
          <a:prstGeom prst="rect">
            <a:avLst/>
          </a:prstGeom>
          <a:noFill/>
        </p:spPr>
        <p:txBody>
          <a:bodyPr wrap="square" rtlCol="0">
            <a:spAutoFit/>
          </a:bodyPr>
          <a:lstStyle/>
          <a:p>
            <a:r>
              <a:rPr lang="en-US" sz="2400" b="1" dirty="0" smtClean="0"/>
              <a:t>Protocol (contd.):</a:t>
            </a:r>
          </a:p>
          <a:p>
            <a:pPr>
              <a:buFont typeface="Arial" pitchFamily="34" charset="0"/>
              <a:buChar char="•"/>
            </a:pPr>
            <a:r>
              <a:rPr lang="en-US" sz="2000" b="1" dirty="0" smtClean="0"/>
              <a:t> </a:t>
            </a:r>
            <a:r>
              <a:rPr lang="en-US" sz="2000" dirty="0" smtClean="0"/>
              <a:t>Alice and Bob can check for an eavesdropper by checking whether a Bell inequality is violated in the trials they did not use the same measurement settings.</a:t>
            </a:r>
            <a:endParaRPr lang="en-US" sz="2000" b="1" dirty="0" smtClean="0"/>
          </a:p>
          <a:p>
            <a:pPr>
              <a:buFont typeface="Arial" pitchFamily="34" charset="0"/>
              <a:buChar char="•"/>
            </a:pPr>
            <a:r>
              <a:rPr lang="en-US" sz="2400" dirty="0" smtClean="0"/>
              <a:t> </a:t>
            </a:r>
            <a:r>
              <a:rPr lang="en-US" sz="2000" dirty="0" smtClean="0"/>
              <a:t>If there is a violation they know Eve cannot have any information on their key. This is because if Eve has made a projective measurement, she will have brought definite values into existence. The state will no longer be entangled and it can be described by a local, hidden variable model. </a:t>
            </a:r>
          </a:p>
        </p:txBody>
      </p:sp>
      <p:pic>
        <p:nvPicPr>
          <p:cNvPr id="13" name="Content Placeholder 4" descr="entangledpair.jpg"/>
          <p:cNvPicPr>
            <a:picLocks noGrp="1" noChangeAspect="1"/>
          </p:cNvPicPr>
          <p:nvPr>
            <p:ph idx="1"/>
          </p:nvPr>
        </p:nvPicPr>
        <p:blipFill>
          <a:blip r:embed="rId2" cstate="print"/>
          <a:stretch>
            <a:fillRect/>
          </a:stretch>
        </p:blipFill>
        <p:spPr>
          <a:xfrm>
            <a:off x="2438400" y="1981200"/>
            <a:ext cx="4599432" cy="1505712"/>
          </a:xfrm>
        </p:spPr>
      </p:pic>
      <p:pic>
        <p:nvPicPr>
          <p:cNvPr id="14" name="Picture 6" descr="alice"/>
          <p:cNvPicPr>
            <a:picLocks noChangeAspect="1" noChangeArrowheads="1"/>
          </p:cNvPicPr>
          <p:nvPr/>
        </p:nvPicPr>
        <p:blipFill>
          <a:blip r:embed="rId3" cstate="print"/>
          <a:srcRect/>
          <a:stretch>
            <a:fillRect/>
          </a:stretch>
        </p:blipFill>
        <p:spPr bwMode="auto">
          <a:xfrm>
            <a:off x="762000" y="1905000"/>
            <a:ext cx="1189038" cy="1355725"/>
          </a:xfrm>
          <a:prstGeom prst="rect">
            <a:avLst/>
          </a:prstGeom>
          <a:noFill/>
          <a:ln w="9525">
            <a:noFill/>
            <a:miter lim="800000"/>
            <a:headEnd/>
            <a:tailEnd/>
          </a:ln>
        </p:spPr>
      </p:pic>
      <p:pic>
        <p:nvPicPr>
          <p:cNvPr id="15" name="Picture 7" descr="bob"/>
          <p:cNvPicPr>
            <a:picLocks noChangeAspect="1" noChangeArrowheads="1"/>
          </p:cNvPicPr>
          <p:nvPr/>
        </p:nvPicPr>
        <p:blipFill>
          <a:blip r:embed="rId4" cstate="print"/>
          <a:srcRect/>
          <a:stretch>
            <a:fillRect/>
          </a:stretch>
        </p:blipFill>
        <p:spPr bwMode="auto">
          <a:xfrm>
            <a:off x="7543800" y="1600200"/>
            <a:ext cx="898525" cy="1782763"/>
          </a:xfrm>
          <a:prstGeom prst="rect">
            <a:avLst/>
          </a:prstGeom>
          <a:noFill/>
          <a:ln w="9525">
            <a:noFill/>
            <a:miter lim="800000"/>
            <a:headEnd/>
            <a:tailEnd/>
          </a:ln>
        </p:spPr>
      </p:pic>
      <p:pic>
        <p:nvPicPr>
          <p:cNvPr id="16" name="Picture 2" descr="http://3.bp.blogspot.com/_EvKOGxCgu3g/R2yjFsTS71I/AAAAAAAAARY/jI0h5L_wbzM/s320/alien.gif"/>
          <p:cNvPicPr>
            <a:picLocks noChangeAspect="1" noChangeArrowheads="1"/>
          </p:cNvPicPr>
          <p:nvPr/>
        </p:nvPicPr>
        <p:blipFill>
          <a:blip r:embed="rId5" cstate="print"/>
          <a:srcRect/>
          <a:stretch>
            <a:fillRect/>
          </a:stretch>
        </p:blipFill>
        <p:spPr bwMode="auto">
          <a:xfrm>
            <a:off x="4114800" y="152400"/>
            <a:ext cx="1120140" cy="1828800"/>
          </a:xfrm>
          <a:prstGeom prst="rect">
            <a:avLst/>
          </a:prstGeom>
          <a:noFill/>
        </p:spPr>
      </p:pic>
      <p:sp>
        <p:nvSpPr>
          <p:cNvPr id="17" name="TextBox 16"/>
          <p:cNvSpPr txBox="1"/>
          <p:nvPr/>
        </p:nvSpPr>
        <p:spPr>
          <a:xfrm>
            <a:off x="5334000" y="762000"/>
            <a:ext cx="1143000" cy="369332"/>
          </a:xfrm>
          <a:prstGeom prst="rect">
            <a:avLst/>
          </a:prstGeom>
          <a:noFill/>
        </p:spPr>
        <p:txBody>
          <a:bodyPr wrap="square" rtlCol="0">
            <a:spAutoFit/>
          </a:bodyPr>
          <a:lstStyle/>
          <a:p>
            <a:r>
              <a:rPr lang="en-US" b="1" dirty="0" smtClean="0"/>
              <a:t>Eve</a:t>
            </a:r>
            <a:endParaRPr lang="en-US" b="1" dirty="0"/>
          </a:p>
        </p:txBody>
      </p:sp>
      <p:sp>
        <p:nvSpPr>
          <p:cNvPr id="18" name="TextBox 17"/>
          <p:cNvSpPr txBox="1"/>
          <p:nvPr/>
        </p:nvSpPr>
        <p:spPr>
          <a:xfrm>
            <a:off x="762000" y="3429000"/>
            <a:ext cx="1143000" cy="369332"/>
          </a:xfrm>
          <a:prstGeom prst="rect">
            <a:avLst/>
          </a:prstGeom>
          <a:noFill/>
        </p:spPr>
        <p:txBody>
          <a:bodyPr wrap="square" rtlCol="0">
            <a:spAutoFit/>
          </a:bodyPr>
          <a:lstStyle/>
          <a:p>
            <a:pPr algn="ctr"/>
            <a:r>
              <a:rPr lang="en-US" b="1" dirty="0" smtClean="0"/>
              <a:t>Alice</a:t>
            </a:r>
            <a:endParaRPr lang="en-US" b="1" dirty="0"/>
          </a:p>
        </p:txBody>
      </p:sp>
      <p:sp>
        <p:nvSpPr>
          <p:cNvPr id="19" name="TextBox 18"/>
          <p:cNvSpPr txBox="1"/>
          <p:nvPr/>
        </p:nvSpPr>
        <p:spPr>
          <a:xfrm>
            <a:off x="7543800" y="3429000"/>
            <a:ext cx="914400" cy="369332"/>
          </a:xfrm>
          <a:prstGeom prst="rect">
            <a:avLst/>
          </a:prstGeom>
          <a:noFill/>
        </p:spPr>
        <p:txBody>
          <a:bodyPr wrap="square" rtlCol="0">
            <a:spAutoFit/>
          </a:bodyPr>
          <a:lstStyle/>
          <a:p>
            <a:pPr algn="ctr"/>
            <a:r>
              <a:rPr lang="en-US" b="1" dirty="0" smtClean="0"/>
              <a:t>Bob</a:t>
            </a:r>
            <a:endParaRPr lang="en-US" b="1" dirty="0"/>
          </a:p>
        </p:txBody>
      </p:sp>
      <p:pic>
        <p:nvPicPr>
          <p:cNvPr id="20" name="Picture 19" descr="basisalice.jpg"/>
          <p:cNvPicPr>
            <a:picLocks noChangeAspect="1"/>
          </p:cNvPicPr>
          <p:nvPr/>
        </p:nvPicPr>
        <p:blipFill>
          <a:blip r:embed="rId6" cstate="print"/>
          <a:stretch>
            <a:fillRect/>
          </a:stretch>
        </p:blipFill>
        <p:spPr>
          <a:xfrm>
            <a:off x="2133600" y="1371600"/>
            <a:ext cx="1030224" cy="938784"/>
          </a:xfrm>
          <a:prstGeom prst="rect">
            <a:avLst/>
          </a:prstGeom>
        </p:spPr>
      </p:pic>
      <p:pic>
        <p:nvPicPr>
          <p:cNvPr id="21" name="Picture 20" descr="basisbob.jpg"/>
          <p:cNvPicPr>
            <a:picLocks noChangeAspect="1"/>
          </p:cNvPicPr>
          <p:nvPr/>
        </p:nvPicPr>
        <p:blipFill>
          <a:blip r:embed="rId7" cstate="print"/>
          <a:stretch>
            <a:fillRect/>
          </a:stretch>
        </p:blipFill>
        <p:spPr>
          <a:xfrm>
            <a:off x="6400800" y="1143000"/>
            <a:ext cx="935736" cy="12176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More specifically…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GHZ paradox</a:t>
            </a:r>
            <a:endParaRPr lang="en-US" dirty="0"/>
          </a:p>
        </p:txBody>
      </p:sp>
      <p:sp>
        <p:nvSpPr>
          <p:cNvPr id="3" name="Content Placeholder 2"/>
          <p:cNvSpPr>
            <a:spLocks noGrp="1"/>
          </p:cNvSpPr>
          <p:nvPr>
            <p:ph idx="1"/>
          </p:nvPr>
        </p:nvSpPr>
        <p:spPr/>
        <p:txBody>
          <a:bodyPr>
            <a:normAutofit lnSpcReduction="10000"/>
          </a:bodyPr>
          <a:lstStyle/>
          <a:p>
            <a:r>
              <a:rPr lang="en-US" dirty="0" smtClean="0"/>
              <a:t>A Bell inequality without probabilities for 3 or more </a:t>
            </a:r>
            <a:r>
              <a:rPr lang="en-US" dirty="0" err="1" smtClean="0"/>
              <a:t>qubits</a:t>
            </a:r>
            <a:r>
              <a:rPr lang="en-US" dirty="0" smtClean="0"/>
              <a:t>.</a:t>
            </a:r>
          </a:p>
          <a:p>
            <a:r>
              <a:rPr lang="en-US" dirty="0" smtClean="0"/>
              <a:t>See N. D. </a:t>
            </a:r>
            <a:r>
              <a:rPr lang="en-US" dirty="0" err="1" smtClean="0"/>
              <a:t>Mermin</a:t>
            </a:r>
            <a:r>
              <a:rPr lang="en-US" dirty="0" smtClean="0"/>
              <a:t>, Quantum mysteries </a:t>
            </a:r>
            <a:r>
              <a:rPr lang="en-US" dirty="0" err="1" smtClean="0"/>
              <a:t>revisted</a:t>
            </a:r>
            <a:r>
              <a:rPr lang="en-US" dirty="0" smtClean="0"/>
              <a:t>, </a:t>
            </a:r>
            <a:r>
              <a:rPr lang="en-US" i="1" dirty="0" smtClean="0"/>
              <a:t>Am. J. Phys. </a:t>
            </a:r>
            <a:r>
              <a:rPr lang="en-US" b="1" dirty="0" smtClean="0"/>
              <a:t>58</a:t>
            </a:r>
            <a:r>
              <a:rPr lang="en-US" dirty="0" smtClean="0"/>
              <a:t>, 731 (1990) for a beautiful non-technical account.</a:t>
            </a:r>
          </a:p>
          <a:p>
            <a:r>
              <a:rPr lang="en-US" dirty="0" smtClean="0"/>
              <a:t>See N. D. </a:t>
            </a:r>
            <a:r>
              <a:rPr lang="en-US" dirty="0" err="1" smtClean="0"/>
              <a:t>Mermin</a:t>
            </a:r>
            <a:r>
              <a:rPr lang="en-US" dirty="0" smtClean="0"/>
              <a:t>, Extreme quantum entanglement in a superposition of macroscopically distinct states, </a:t>
            </a:r>
            <a:r>
              <a:rPr lang="en-US" i="1" dirty="0" smtClean="0"/>
              <a:t>Phys. Rev. </a:t>
            </a:r>
            <a:r>
              <a:rPr lang="en-US" i="1" dirty="0" err="1" smtClean="0"/>
              <a:t>Lett</a:t>
            </a:r>
            <a:r>
              <a:rPr lang="en-US" i="1" dirty="0" smtClean="0"/>
              <a:t>. </a:t>
            </a:r>
            <a:r>
              <a:rPr lang="en-US" b="1" dirty="0" smtClean="0"/>
              <a:t>65</a:t>
            </a:r>
            <a:r>
              <a:rPr lang="en-US" dirty="0" smtClean="0"/>
              <a:t>, 1838 (1990) for the technical version.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Bell inequalities provide bounds on local, realistic models</a:t>
            </a:r>
          </a:p>
          <a:p>
            <a:r>
              <a:rPr lang="en-US" dirty="0" smtClean="0"/>
              <a:t>Quantum mechanics violates this bound so it is not a realistic, local theory</a:t>
            </a:r>
          </a:p>
          <a:p>
            <a:r>
              <a:rPr lang="en-US" dirty="0" smtClean="0"/>
              <a:t>Can use this fact to guarantee perfect communication security – quantum cryptography</a:t>
            </a:r>
          </a:p>
          <a:p>
            <a:r>
              <a:rPr lang="en-US" dirty="0" smtClean="0"/>
              <a:t>GHZ argument provides a direct contradiction without use of probabilities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990600" y="4876800"/>
            <a:ext cx="5889308" cy="802958"/>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838200" y="914400"/>
            <a:ext cx="6795135" cy="1454468"/>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838200" y="3200400"/>
            <a:ext cx="2897505" cy="8486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E. </a:t>
            </a:r>
            <a:r>
              <a:rPr lang="en-US" dirty="0" err="1" smtClean="0"/>
              <a:t>Schroedinger</a:t>
            </a:r>
            <a:r>
              <a:rPr lang="en-US" dirty="0" smtClean="0"/>
              <a:t>, Discussion of probability relations between separated systems. </a:t>
            </a:r>
            <a:r>
              <a:rPr lang="en-US" i="1" dirty="0" smtClean="0"/>
              <a:t>P. </a:t>
            </a:r>
            <a:r>
              <a:rPr lang="en-US" i="1" dirty="0" err="1" smtClean="0"/>
              <a:t>Camb</a:t>
            </a:r>
            <a:r>
              <a:rPr lang="en-US" i="1" dirty="0" smtClean="0"/>
              <a:t>. Philos. Soc., </a:t>
            </a:r>
            <a:r>
              <a:rPr lang="en-US" b="1" dirty="0" smtClean="0"/>
              <a:t>31</a:t>
            </a:r>
            <a:r>
              <a:rPr lang="en-US" dirty="0" smtClean="0"/>
              <a:t> 555 (1935).</a:t>
            </a:r>
          </a:p>
          <a:p>
            <a:r>
              <a:rPr lang="en-US" dirty="0" smtClean="0"/>
              <a:t>A. Einstein, B. </a:t>
            </a:r>
            <a:r>
              <a:rPr lang="en-US" dirty="0" err="1" smtClean="0"/>
              <a:t>Podolsky</a:t>
            </a:r>
            <a:r>
              <a:rPr lang="en-US" dirty="0" smtClean="0"/>
              <a:t> and N. Rosen. Can quantum-mechanical description of reality be considered complete? </a:t>
            </a:r>
            <a:r>
              <a:rPr lang="en-US" i="1" dirty="0" smtClean="0"/>
              <a:t>Phys. Rev. </a:t>
            </a:r>
            <a:r>
              <a:rPr lang="en-US" b="1" dirty="0" smtClean="0"/>
              <a:t>47</a:t>
            </a:r>
            <a:r>
              <a:rPr lang="en-US" dirty="0" smtClean="0"/>
              <a:t>, 777 (1935).</a:t>
            </a:r>
          </a:p>
          <a:p>
            <a:r>
              <a:rPr lang="en-US" dirty="0" smtClean="0"/>
              <a:t>J. Von Neumann, </a:t>
            </a:r>
            <a:r>
              <a:rPr lang="en-US" i="1" dirty="0" smtClean="0"/>
              <a:t>Mathematical Foundations of Quantum Mechanics</a:t>
            </a:r>
            <a:r>
              <a:rPr lang="en-US" dirty="0" smtClean="0"/>
              <a:t>, Princeton University Press (1932)</a:t>
            </a:r>
          </a:p>
          <a:p>
            <a:r>
              <a:rPr lang="en-US" dirty="0" smtClean="0"/>
              <a:t>J. S. Bell, On the problem of hidden variables in quantum theory, </a:t>
            </a:r>
            <a:r>
              <a:rPr lang="en-US" i="1" dirty="0" smtClean="0"/>
              <a:t>Rev. Mod. Phys. </a:t>
            </a:r>
            <a:r>
              <a:rPr lang="en-US" b="1" dirty="0" smtClean="0"/>
              <a:t>38</a:t>
            </a:r>
            <a:r>
              <a:rPr lang="en-US" dirty="0" smtClean="0"/>
              <a:t>, 447 (1966)</a:t>
            </a:r>
          </a:p>
          <a:p>
            <a:r>
              <a:rPr lang="en-US" dirty="0" smtClean="0"/>
              <a:t>D. </a:t>
            </a:r>
            <a:r>
              <a:rPr lang="en-US" dirty="0" err="1" smtClean="0"/>
              <a:t>Bohm</a:t>
            </a:r>
            <a:r>
              <a:rPr lang="en-US" dirty="0" smtClean="0"/>
              <a:t>, A suggested interpretation of the quantum theory in terms of hidden variables. </a:t>
            </a:r>
            <a:r>
              <a:rPr lang="en-US" i="1" dirty="0" smtClean="0"/>
              <a:t>Phys. Rev. </a:t>
            </a:r>
            <a:r>
              <a:rPr lang="en-US" b="1" dirty="0" smtClean="0"/>
              <a:t>85</a:t>
            </a:r>
            <a:r>
              <a:rPr lang="en-US" dirty="0" smtClean="0"/>
              <a:t>, 166 (1952)</a:t>
            </a:r>
          </a:p>
          <a:p>
            <a:r>
              <a:rPr lang="en-US" dirty="0" smtClean="0"/>
              <a:t>J. S. Bell, On the Einstein-</a:t>
            </a:r>
            <a:r>
              <a:rPr lang="en-US" dirty="0" err="1" smtClean="0"/>
              <a:t>Podolsky</a:t>
            </a:r>
            <a:r>
              <a:rPr lang="en-US" dirty="0" smtClean="0"/>
              <a:t>-Rosen paradox. </a:t>
            </a:r>
            <a:r>
              <a:rPr lang="en-US" i="1" dirty="0" smtClean="0"/>
              <a:t>Physics</a:t>
            </a:r>
            <a:r>
              <a:rPr lang="en-US" dirty="0" smtClean="0"/>
              <a:t> </a:t>
            </a:r>
            <a:r>
              <a:rPr lang="en-US" b="1" dirty="0" smtClean="0"/>
              <a:t>1</a:t>
            </a:r>
            <a:r>
              <a:rPr lang="en-US" dirty="0" smtClean="0"/>
              <a:t>, 195, (1964)</a:t>
            </a:r>
          </a:p>
          <a:p>
            <a:r>
              <a:rPr lang="en-US" dirty="0" smtClean="0"/>
              <a:t>J. F. </a:t>
            </a:r>
            <a:r>
              <a:rPr lang="en-US" dirty="0" err="1" smtClean="0"/>
              <a:t>Clauser</a:t>
            </a:r>
            <a:r>
              <a:rPr lang="en-US" dirty="0" smtClean="0"/>
              <a:t>, M. A. Horne, A. </a:t>
            </a:r>
            <a:r>
              <a:rPr lang="en-US" dirty="0" err="1" smtClean="0"/>
              <a:t>Shimony</a:t>
            </a:r>
            <a:r>
              <a:rPr lang="en-US" dirty="0" smtClean="0"/>
              <a:t> and R. A. Holt. Proposed experiment to test local hidden-variable theories. Phys. Rev. </a:t>
            </a:r>
            <a:r>
              <a:rPr lang="en-US" dirty="0" err="1" smtClean="0"/>
              <a:t>Lett</a:t>
            </a:r>
            <a:r>
              <a:rPr lang="en-US" dirty="0" smtClean="0"/>
              <a:t>. 23, 880 (1969)</a:t>
            </a:r>
          </a:p>
          <a:p>
            <a:r>
              <a:rPr lang="en-US" dirty="0" smtClean="0"/>
              <a:t>A. K. Ekert, Quantum Cryptography based on Bell’s theorem, </a:t>
            </a:r>
            <a:r>
              <a:rPr lang="en-US" i="1" dirty="0" smtClean="0"/>
              <a:t>Phys. Rev. </a:t>
            </a:r>
            <a:r>
              <a:rPr lang="en-US" i="1" dirty="0" err="1" smtClean="0"/>
              <a:t>Lett</a:t>
            </a:r>
            <a:r>
              <a:rPr lang="en-US" i="1" dirty="0" smtClean="0"/>
              <a:t>. </a:t>
            </a:r>
            <a:r>
              <a:rPr lang="en-US" b="1" dirty="0" smtClean="0"/>
              <a:t>67</a:t>
            </a:r>
            <a:r>
              <a:rPr lang="en-US" dirty="0" smtClean="0"/>
              <a:t>, 661 (1991)</a:t>
            </a:r>
          </a:p>
          <a:p>
            <a:r>
              <a:rPr lang="en-US" dirty="0" smtClean="0"/>
              <a:t>N. D. </a:t>
            </a:r>
            <a:r>
              <a:rPr lang="en-US" dirty="0" err="1" smtClean="0"/>
              <a:t>Mermin</a:t>
            </a:r>
            <a:r>
              <a:rPr lang="en-US" dirty="0" smtClean="0"/>
              <a:t>, Quantum mysteries </a:t>
            </a:r>
            <a:r>
              <a:rPr lang="en-US" dirty="0" err="1" smtClean="0"/>
              <a:t>revisted</a:t>
            </a:r>
            <a:r>
              <a:rPr lang="en-US" dirty="0" smtClean="0"/>
              <a:t>, </a:t>
            </a:r>
            <a:r>
              <a:rPr lang="en-US" i="1" dirty="0" smtClean="0"/>
              <a:t>Am. J. Phys. </a:t>
            </a:r>
            <a:r>
              <a:rPr lang="en-US" b="1" dirty="0" smtClean="0"/>
              <a:t>58</a:t>
            </a:r>
            <a:r>
              <a:rPr lang="en-US" dirty="0" smtClean="0"/>
              <a:t>, 731 (1990)</a:t>
            </a:r>
          </a:p>
          <a:p>
            <a:r>
              <a:rPr lang="en-US" dirty="0" smtClean="0"/>
              <a:t>N. D. </a:t>
            </a:r>
            <a:r>
              <a:rPr lang="en-US" dirty="0" err="1" smtClean="0"/>
              <a:t>Mermin</a:t>
            </a:r>
            <a:r>
              <a:rPr lang="en-US" dirty="0" smtClean="0"/>
              <a:t>, Extreme quantum entanglement in a superposition of macroscopically distinct states, </a:t>
            </a:r>
            <a:r>
              <a:rPr lang="en-US" i="1" dirty="0" smtClean="0"/>
              <a:t>Phys. Rev. </a:t>
            </a:r>
            <a:r>
              <a:rPr lang="en-US" i="1" dirty="0" err="1" smtClean="0"/>
              <a:t>Lett</a:t>
            </a:r>
            <a:r>
              <a:rPr lang="en-US" i="1" dirty="0" smtClean="0"/>
              <a:t>.</a:t>
            </a:r>
            <a:r>
              <a:rPr lang="en-US" dirty="0" smtClean="0"/>
              <a:t> </a:t>
            </a:r>
            <a:r>
              <a:rPr lang="en-US" b="1" dirty="0" smtClean="0"/>
              <a:t>65</a:t>
            </a:r>
            <a:r>
              <a:rPr lang="en-US" dirty="0" smtClean="0"/>
              <a:t>, 1838 (1990)</a:t>
            </a:r>
          </a:p>
          <a:p>
            <a:r>
              <a:rPr lang="en-US" dirty="0" smtClean="0"/>
              <a:t>J. S. Bell, </a:t>
            </a:r>
            <a:r>
              <a:rPr lang="en-US" i="1" dirty="0" err="1" smtClean="0"/>
              <a:t>Speakable</a:t>
            </a:r>
            <a:r>
              <a:rPr lang="en-US" i="1" dirty="0" smtClean="0"/>
              <a:t> and Unspeakable in Quantum Mechanics</a:t>
            </a:r>
            <a:r>
              <a:rPr lang="en-US" dirty="0" smtClean="0"/>
              <a:t>, Cambridge University Press (1987).</a:t>
            </a:r>
          </a:p>
          <a:p>
            <a:r>
              <a:rPr lang="en-US" dirty="0" smtClean="0"/>
              <a:t>M. Redhead, </a:t>
            </a:r>
            <a:r>
              <a:rPr lang="en-US" i="1" dirty="0" smtClean="0"/>
              <a:t>Incompleteness, </a:t>
            </a:r>
            <a:r>
              <a:rPr lang="en-US" i="1" dirty="0" err="1" smtClean="0"/>
              <a:t>Nonlocality</a:t>
            </a:r>
            <a:r>
              <a:rPr lang="en-US" i="1" dirty="0" smtClean="0"/>
              <a:t> and Realism: A Prolegomenon to the Philosophy of Quantum Mechanics</a:t>
            </a:r>
            <a:r>
              <a:rPr lang="en-US" dirty="0" smtClean="0"/>
              <a:t>, Clarendon Press, Oxford (1987).</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variables – a short history</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smtClean="0"/>
              <a:t>Story starts with a famous paper by Einstein, </a:t>
            </a:r>
            <a:r>
              <a:rPr lang="en-US" dirty="0" err="1" smtClean="0"/>
              <a:t>Podolsky</a:t>
            </a:r>
            <a:r>
              <a:rPr lang="en-US" dirty="0" smtClean="0"/>
              <a:t> and Rosen in 1935.</a:t>
            </a:r>
          </a:p>
          <a:p>
            <a:r>
              <a:rPr lang="en-US" dirty="0" smtClean="0"/>
              <a:t>They claim quantum mechanics is incomplete as it predicts states that have bizarre properties contrary to any `reasonable’ complete physical theory.</a:t>
            </a:r>
          </a:p>
          <a:p>
            <a:r>
              <a:rPr lang="en-US" dirty="0" smtClean="0"/>
              <a:t>Einstein in particular believed that quantum mechanics was an approximation to a local, deterministic theory.</a:t>
            </a:r>
          </a:p>
          <a:p>
            <a:r>
              <a:rPr lang="en-US" dirty="0" smtClean="0"/>
              <a:t>Analogy: Classical statistical mechanics approximation of deterministic, local classical physics of large numbers of systems.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dirty="0" smtClean="0"/>
              <a:t>EPRs argument used the peculiar properties of states permitted in quantum mechanics known as entangled states.</a:t>
            </a:r>
          </a:p>
          <a:p>
            <a:pPr>
              <a:buNone/>
            </a:pPr>
            <a:endParaRPr lang="en-US" dirty="0" smtClean="0"/>
          </a:p>
          <a:p>
            <a:pPr>
              <a:buNone/>
            </a:pPr>
            <a:r>
              <a:rPr lang="en-US" dirty="0" err="1" smtClean="0"/>
              <a:t>Schroedinger</a:t>
            </a:r>
            <a:r>
              <a:rPr lang="en-US" dirty="0" smtClean="0"/>
              <a:t> says of entangled states: </a:t>
            </a:r>
          </a:p>
          <a:p>
            <a:pPr>
              <a:buNone/>
            </a:pPr>
            <a:endParaRPr lang="en-US" dirty="0" smtClean="0"/>
          </a:p>
          <a:p>
            <a:pPr>
              <a:buNone/>
            </a:pPr>
            <a:endParaRPr lang="en-US" dirty="0" smtClean="0"/>
          </a:p>
          <a:p>
            <a:pPr>
              <a:buNone/>
            </a:pPr>
            <a:endParaRPr lang="en-US" sz="2200" dirty="0" smtClean="0"/>
          </a:p>
          <a:p>
            <a:pPr>
              <a:buNone/>
            </a:pPr>
            <a:r>
              <a:rPr lang="en-US" sz="2200" dirty="0" smtClean="0"/>
              <a:t> E. </a:t>
            </a:r>
            <a:r>
              <a:rPr lang="en-US" sz="2200" dirty="0" err="1" smtClean="0"/>
              <a:t>Schroedinger</a:t>
            </a:r>
            <a:r>
              <a:rPr lang="en-US" sz="2200" dirty="0" smtClean="0"/>
              <a:t>, Discussion of probability relations between separated systems. </a:t>
            </a:r>
            <a:r>
              <a:rPr lang="en-US" sz="2200" i="1" dirty="0" smtClean="0"/>
              <a:t>P. </a:t>
            </a:r>
            <a:r>
              <a:rPr lang="en-US" sz="2200" i="1" dirty="0" err="1" smtClean="0"/>
              <a:t>Camb</a:t>
            </a:r>
            <a:r>
              <a:rPr lang="en-US" sz="2200" i="1" dirty="0" smtClean="0"/>
              <a:t>. Philos. Soc., </a:t>
            </a:r>
            <a:r>
              <a:rPr lang="en-US" sz="2200" b="1" dirty="0" smtClean="0"/>
              <a:t>31</a:t>
            </a:r>
            <a:r>
              <a:rPr lang="en-US" sz="2200" dirty="0" smtClean="0"/>
              <a:t> 555 (1935).</a:t>
            </a:r>
            <a:endParaRPr lang="en-US" sz="2200" dirty="0"/>
          </a:p>
        </p:txBody>
      </p:sp>
      <p:pic>
        <p:nvPicPr>
          <p:cNvPr id="3075" name="Picture 3"/>
          <p:cNvPicPr>
            <a:picLocks noChangeAspect="1" noChangeArrowheads="1"/>
          </p:cNvPicPr>
          <p:nvPr/>
        </p:nvPicPr>
        <p:blipFill>
          <a:blip r:embed="rId2" cstate="print"/>
          <a:srcRect/>
          <a:stretch>
            <a:fillRect/>
          </a:stretch>
        </p:blipFill>
        <p:spPr bwMode="auto">
          <a:xfrm>
            <a:off x="228600" y="3352800"/>
            <a:ext cx="8694420" cy="1053465"/>
          </a:xfrm>
          <a:prstGeom prst="rect">
            <a:avLst/>
          </a:prstGeom>
          <a:noFill/>
          <a:ln w="9525">
            <a:noFill/>
            <a:miter lim="800000"/>
            <a:headEnd/>
            <a:tailEnd/>
          </a:ln>
        </p:spPr>
      </p:pic>
      <p:pic>
        <p:nvPicPr>
          <p:cNvPr id="26626" name="Picture 2" descr="Austrian Nobel laureate in physics, Erwin Schrödinger, born Aug. 12, 1887 (d. 1961).&#10;Schrödinger is best known for the thought experiment he developed after corresponding w. Einstein:&#10;Schrödinger&amp;#8217;s Cat: A cat, along with a flask containing a poison, is placed in a sealed box shielded against environmentally induced quantum decoherence. If a Geiger counter detects radiation then the flask is shattered, releasing the poison which kills the cat. Quantum mechanics suggests that after a while the cat is simultaneously alive and dead, in a quantum superposition of coexisting alive and dead states. Yet when we look in the box we expect to see the cat either alive or dead, not a mixture of alive and dead.&#10;Quantum mechanics thus do away with the problem of the excluded middle, by excluding both ends as well.&#10;Schrödinger seemed in life also to want to have his cat and eat it too, living in effect in a double marriage with two women, one of which was de jure married to his research assistant&amp;#8230; (Both however, de facto, sharing in the upbringing of Schrödinger&amp;#8217;s child)"/>
          <p:cNvPicPr>
            <a:picLocks noChangeAspect="1" noChangeArrowheads="1"/>
          </p:cNvPicPr>
          <p:nvPr/>
        </p:nvPicPr>
        <p:blipFill>
          <a:blip r:embed="rId3" cstate="print"/>
          <a:srcRect/>
          <a:stretch>
            <a:fillRect/>
          </a:stretch>
        </p:blipFill>
        <p:spPr bwMode="auto">
          <a:xfrm>
            <a:off x="7315200" y="1905000"/>
            <a:ext cx="1143000" cy="1440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1042988" y="4221163"/>
            <a:ext cx="7013575" cy="2466975"/>
            <a:chOff x="657" y="2659"/>
            <a:chExt cx="4418" cy="1554"/>
          </a:xfrm>
        </p:grpSpPr>
        <p:pic>
          <p:nvPicPr>
            <p:cNvPr id="5131" name="Picture 10" descr="creation"/>
            <p:cNvPicPr>
              <a:picLocks noChangeAspect="1" noChangeArrowheads="1"/>
            </p:cNvPicPr>
            <p:nvPr/>
          </p:nvPicPr>
          <p:blipFill>
            <a:blip r:embed="rId2" cstate="print"/>
            <a:srcRect/>
            <a:stretch>
              <a:fillRect/>
            </a:stretch>
          </p:blipFill>
          <p:spPr bwMode="auto">
            <a:xfrm>
              <a:off x="1247" y="2659"/>
              <a:ext cx="3480" cy="1138"/>
            </a:xfrm>
            <a:prstGeom prst="rect">
              <a:avLst/>
            </a:prstGeom>
            <a:noFill/>
            <a:ln w="9525">
              <a:noFill/>
              <a:miter lim="800000"/>
              <a:headEnd/>
              <a:tailEnd/>
            </a:ln>
          </p:spPr>
        </p:pic>
        <p:pic>
          <p:nvPicPr>
            <p:cNvPr id="5132" name="Picture 11"/>
            <p:cNvPicPr>
              <a:picLocks noChangeAspect="1" noChangeArrowheads="1"/>
            </p:cNvPicPr>
            <p:nvPr/>
          </p:nvPicPr>
          <p:blipFill>
            <a:blip r:embed="rId3" cstate="print"/>
            <a:srcRect/>
            <a:stretch>
              <a:fillRect/>
            </a:stretch>
          </p:blipFill>
          <p:spPr bwMode="auto">
            <a:xfrm>
              <a:off x="703" y="3475"/>
              <a:ext cx="1179" cy="281"/>
            </a:xfrm>
            <a:prstGeom prst="rect">
              <a:avLst/>
            </a:prstGeom>
            <a:noFill/>
            <a:ln w="3175" algn="ctr">
              <a:noFill/>
              <a:miter lim="800000"/>
              <a:headEnd/>
              <a:tailEnd/>
            </a:ln>
          </p:spPr>
        </p:pic>
        <p:pic>
          <p:nvPicPr>
            <p:cNvPr id="5133" name="Picture 12"/>
            <p:cNvPicPr>
              <a:picLocks noChangeAspect="1" noChangeArrowheads="1"/>
            </p:cNvPicPr>
            <p:nvPr/>
          </p:nvPicPr>
          <p:blipFill>
            <a:blip r:embed="rId4" cstate="print"/>
            <a:srcRect/>
            <a:stretch>
              <a:fillRect/>
            </a:stretch>
          </p:blipFill>
          <p:spPr bwMode="auto">
            <a:xfrm>
              <a:off x="4241" y="3475"/>
              <a:ext cx="759" cy="233"/>
            </a:xfrm>
            <a:prstGeom prst="rect">
              <a:avLst/>
            </a:prstGeom>
            <a:noFill/>
            <a:ln w="3175" algn="ctr">
              <a:noFill/>
              <a:miter lim="800000"/>
              <a:headEnd/>
              <a:tailEnd/>
            </a:ln>
          </p:spPr>
        </p:pic>
        <p:pic>
          <p:nvPicPr>
            <p:cNvPr id="5134" name="Picture 13"/>
            <p:cNvPicPr>
              <a:picLocks noChangeAspect="1" noChangeArrowheads="1"/>
            </p:cNvPicPr>
            <p:nvPr/>
          </p:nvPicPr>
          <p:blipFill>
            <a:blip r:embed="rId5" cstate="print"/>
            <a:srcRect/>
            <a:stretch>
              <a:fillRect/>
            </a:stretch>
          </p:blipFill>
          <p:spPr bwMode="auto">
            <a:xfrm>
              <a:off x="748" y="3702"/>
              <a:ext cx="1154" cy="238"/>
            </a:xfrm>
            <a:prstGeom prst="rect">
              <a:avLst/>
            </a:prstGeom>
            <a:noFill/>
            <a:ln w="3175" algn="ctr">
              <a:noFill/>
              <a:miter lim="800000"/>
              <a:headEnd/>
              <a:tailEnd/>
            </a:ln>
          </p:spPr>
        </p:pic>
        <p:pic>
          <p:nvPicPr>
            <p:cNvPr id="5135" name="Picture 14"/>
            <p:cNvPicPr>
              <a:picLocks noChangeAspect="1" noChangeArrowheads="1"/>
            </p:cNvPicPr>
            <p:nvPr/>
          </p:nvPicPr>
          <p:blipFill>
            <a:blip r:embed="rId6" cstate="print"/>
            <a:srcRect/>
            <a:stretch>
              <a:fillRect/>
            </a:stretch>
          </p:blipFill>
          <p:spPr bwMode="auto">
            <a:xfrm>
              <a:off x="4241" y="3702"/>
              <a:ext cx="834" cy="226"/>
            </a:xfrm>
            <a:prstGeom prst="rect">
              <a:avLst/>
            </a:prstGeom>
            <a:noFill/>
            <a:ln w="3175" algn="ctr">
              <a:noFill/>
              <a:miter lim="800000"/>
              <a:headEnd/>
              <a:tailEnd/>
            </a:ln>
          </p:spPr>
        </p:pic>
        <p:pic>
          <p:nvPicPr>
            <p:cNvPr id="5136" name="Picture 15"/>
            <p:cNvPicPr>
              <a:picLocks noChangeAspect="1" noChangeArrowheads="1"/>
            </p:cNvPicPr>
            <p:nvPr/>
          </p:nvPicPr>
          <p:blipFill>
            <a:blip r:embed="rId7" cstate="print"/>
            <a:srcRect/>
            <a:stretch>
              <a:fillRect/>
            </a:stretch>
          </p:blipFill>
          <p:spPr bwMode="auto">
            <a:xfrm>
              <a:off x="657" y="3929"/>
              <a:ext cx="805" cy="247"/>
            </a:xfrm>
            <a:prstGeom prst="rect">
              <a:avLst/>
            </a:prstGeom>
            <a:noFill/>
            <a:ln w="3175" algn="ctr">
              <a:noFill/>
              <a:miter lim="800000"/>
              <a:headEnd/>
              <a:tailEnd/>
            </a:ln>
          </p:spPr>
        </p:pic>
        <p:pic>
          <p:nvPicPr>
            <p:cNvPr id="5137" name="Picture 16"/>
            <p:cNvPicPr>
              <a:picLocks noChangeAspect="1" noChangeArrowheads="1"/>
            </p:cNvPicPr>
            <p:nvPr/>
          </p:nvPicPr>
          <p:blipFill>
            <a:blip r:embed="rId8" cstate="print"/>
            <a:srcRect t="19048"/>
            <a:stretch>
              <a:fillRect/>
            </a:stretch>
          </p:blipFill>
          <p:spPr bwMode="auto">
            <a:xfrm>
              <a:off x="4150" y="3974"/>
              <a:ext cx="528" cy="239"/>
            </a:xfrm>
            <a:prstGeom prst="rect">
              <a:avLst/>
            </a:prstGeom>
            <a:noFill/>
            <a:ln w="3175" algn="ctr">
              <a:noFill/>
              <a:miter lim="800000"/>
              <a:headEnd/>
              <a:tailEnd/>
            </a:ln>
          </p:spPr>
        </p:pic>
      </p:grpSp>
      <p:grpSp>
        <p:nvGrpSpPr>
          <p:cNvPr id="3" name="Group 22"/>
          <p:cNvGrpSpPr>
            <a:grpSpLocks/>
          </p:cNvGrpSpPr>
          <p:nvPr/>
        </p:nvGrpSpPr>
        <p:grpSpPr bwMode="auto">
          <a:xfrm>
            <a:off x="533400" y="2590800"/>
            <a:ext cx="7789863" cy="2016125"/>
            <a:chOff x="340" y="1570"/>
            <a:chExt cx="4907" cy="1270"/>
          </a:xfrm>
        </p:grpSpPr>
        <p:pic>
          <p:nvPicPr>
            <p:cNvPr id="5126" name="Picture 17"/>
            <p:cNvPicPr>
              <a:picLocks noChangeAspect="1" noChangeArrowheads="1"/>
            </p:cNvPicPr>
            <p:nvPr/>
          </p:nvPicPr>
          <p:blipFill>
            <a:blip r:embed="rId9" cstate="print"/>
            <a:srcRect/>
            <a:stretch>
              <a:fillRect/>
            </a:stretch>
          </p:blipFill>
          <p:spPr bwMode="auto">
            <a:xfrm>
              <a:off x="3560" y="1842"/>
              <a:ext cx="1687" cy="998"/>
            </a:xfrm>
            <a:prstGeom prst="rect">
              <a:avLst/>
            </a:prstGeom>
            <a:noFill/>
            <a:ln w="3175" algn="ctr">
              <a:noFill/>
              <a:miter lim="800000"/>
              <a:headEnd/>
              <a:tailEnd/>
            </a:ln>
          </p:spPr>
        </p:pic>
        <p:grpSp>
          <p:nvGrpSpPr>
            <p:cNvPr id="4" name="Group 20"/>
            <p:cNvGrpSpPr>
              <a:grpSpLocks/>
            </p:cNvGrpSpPr>
            <p:nvPr/>
          </p:nvGrpSpPr>
          <p:grpSpPr bwMode="auto">
            <a:xfrm>
              <a:off x="340" y="1570"/>
              <a:ext cx="4656" cy="1241"/>
              <a:chOff x="340" y="1570"/>
              <a:chExt cx="4656" cy="1241"/>
            </a:xfrm>
          </p:grpSpPr>
          <p:pic>
            <p:nvPicPr>
              <p:cNvPr id="5128" name="Picture 9"/>
              <p:cNvPicPr>
                <a:picLocks noChangeAspect="1" noChangeArrowheads="1"/>
              </p:cNvPicPr>
              <p:nvPr/>
            </p:nvPicPr>
            <p:blipFill>
              <a:blip r:embed="rId10" cstate="print"/>
              <a:srcRect/>
              <a:stretch>
                <a:fillRect/>
              </a:stretch>
            </p:blipFill>
            <p:spPr bwMode="auto">
              <a:xfrm>
                <a:off x="340" y="1933"/>
                <a:ext cx="2537" cy="635"/>
              </a:xfrm>
              <a:prstGeom prst="rect">
                <a:avLst/>
              </a:prstGeom>
              <a:noFill/>
              <a:ln w="3175" algn="ctr">
                <a:noFill/>
                <a:miter lim="800000"/>
                <a:headEnd/>
                <a:tailEnd/>
              </a:ln>
            </p:spPr>
          </p:pic>
          <p:pic>
            <p:nvPicPr>
              <p:cNvPr id="5129" name="Picture 18"/>
              <p:cNvPicPr>
                <a:picLocks noChangeAspect="1" noChangeArrowheads="1"/>
              </p:cNvPicPr>
              <p:nvPr/>
            </p:nvPicPr>
            <p:blipFill>
              <a:blip r:embed="rId11" cstate="print"/>
              <a:srcRect/>
              <a:stretch>
                <a:fillRect/>
              </a:stretch>
            </p:blipFill>
            <p:spPr bwMode="auto">
              <a:xfrm>
                <a:off x="3288" y="1888"/>
                <a:ext cx="338" cy="923"/>
              </a:xfrm>
              <a:prstGeom prst="rect">
                <a:avLst/>
              </a:prstGeom>
              <a:noFill/>
              <a:ln w="3175" algn="ctr">
                <a:noFill/>
                <a:miter lim="800000"/>
                <a:headEnd/>
                <a:tailEnd/>
              </a:ln>
            </p:spPr>
          </p:pic>
          <p:pic>
            <p:nvPicPr>
              <p:cNvPr id="5130" name="Picture 19"/>
              <p:cNvPicPr>
                <a:picLocks noChangeAspect="1" noChangeArrowheads="1"/>
              </p:cNvPicPr>
              <p:nvPr/>
            </p:nvPicPr>
            <p:blipFill>
              <a:blip r:embed="rId12" cstate="print"/>
              <a:srcRect/>
              <a:stretch>
                <a:fillRect/>
              </a:stretch>
            </p:blipFill>
            <p:spPr bwMode="auto">
              <a:xfrm>
                <a:off x="3742" y="1570"/>
                <a:ext cx="1254" cy="309"/>
              </a:xfrm>
              <a:prstGeom prst="rect">
                <a:avLst/>
              </a:prstGeom>
              <a:noFill/>
              <a:ln w="3175" algn="ctr">
                <a:noFill/>
                <a:miter lim="800000"/>
                <a:headEnd/>
                <a:tailEnd/>
              </a:ln>
            </p:spPr>
          </p:pic>
        </p:grpSp>
      </p:grpSp>
      <p:sp>
        <p:nvSpPr>
          <p:cNvPr id="5122" name="Rectangle 7"/>
          <p:cNvSpPr>
            <a:spLocks noGrp="1" noChangeArrowheads="1"/>
          </p:cNvSpPr>
          <p:nvPr>
            <p:ph type="title"/>
          </p:nvPr>
        </p:nvSpPr>
        <p:spPr/>
        <p:txBody>
          <a:bodyPr/>
          <a:lstStyle/>
          <a:p>
            <a:pPr eaLnBrk="1" hangingPunct="1"/>
            <a:r>
              <a:rPr lang="en-US" dirty="0" smtClean="0"/>
              <a:t>Entangled states</a:t>
            </a:r>
          </a:p>
        </p:txBody>
      </p:sp>
      <p:sp>
        <p:nvSpPr>
          <p:cNvPr id="5123" name="Rectangle 8"/>
          <p:cNvSpPr>
            <a:spLocks noGrp="1" noChangeArrowheads="1"/>
          </p:cNvSpPr>
          <p:nvPr>
            <p:ph idx="1"/>
          </p:nvPr>
        </p:nvSpPr>
        <p:spPr/>
        <p:txBody>
          <a:bodyPr/>
          <a:lstStyle/>
          <a:p>
            <a:pPr marL="0" indent="0" eaLnBrk="1" hangingPunct="1"/>
            <a:r>
              <a:rPr lang="en-GB" b="1" dirty="0" smtClean="0"/>
              <a:t> Observation:</a:t>
            </a:r>
            <a:r>
              <a:rPr lang="en-GB" dirty="0" smtClean="0"/>
              <a:t> QM has states where the spin directions of each particle are </a:t>
            </a:r>
            <a:r>
              <a:rPr lang="en-GB" i="1" dirty="0" smtClean="0">
                <a:solidFill>
                  <a:schemeClr val="accent2"/>
                </a:solidFill>
              </a:rPr>
              <a:t>always</a:t>
            </a:r>
            <a:r>
              <a:rPr lang="en-GB" dirty="0" smtClean="0"/>
              <a:t> perfectly </a:t>
            </a:r>
            <a:r>
              <a:rPr lang="en-GB" b="1" dirty="0" smtClean="0">
                <a:solidFill>
                  <a:srgbClr val="0303FF"/>
                </a:solidFill>
              </a:rPr>
              <a:t>anti-correlated</a:t>
            </a:r>
            <a:r>
              <a:rPr lang="en-GB" dirty="0" smtClean="0"/>
              <a:t>.</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Einstein, </a:t>
            </a:r>
            <a:r>
              <a:rPr lang="en-US" sz="2800" dirty="0" err="1" smtClean="0"/>
              <a:t>Podolsky</a:t>
            </a:r>
            <a:r>
              <a:rPr lang="en-US" sz="2800" dirty="0" smtClean="0"/>
              <a:t> and Rosen (1935)</a:t>
            </a:r>
            <a:endParaRPr lang="en-US" sz="28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447800"/>
            <a:ext cx="8229600" cy="3201379"/>
          </a:xfrm>
          <a:prstGeom prst="rect">
            <a:avLst/>
          </a:prstGeom>
          <a:noFill/>
          <a:ln w="9525">
            <a:noFill/>
            <a:miter lim="800000"/>
            <a:headEnd/>
            <a:tailEnd/>
          </a:ln>
        </p:spPr>
      </p:pic>
      <p:sp>
        <p:nvSpPr>
          <p:cNvPr id="6" name="TextBox 5"/>
          <p:cNvSpPr txBox="1"/>
          <p:nvPr/>
        </p:nvSpPr>
        <p:spPr>
          <a:xfrm>
            <a:off x="533400" y="5105400"/>
            <a:ext cx="8001000" cy="1384995"/>
          </a:xfrm>
          <a:prstGeom prst="rect">
            <a:avLst/>
          </a:prstGeom>
          <a:noFill/>
        </p:spPr>
        <p:txBody>
          <a:bodyPr wrap="square" rtlCol="0">
            <a:spAutoFit/>
          </a:bodyPr>
          <a:lstStyle/>
          <a:p>
            <a:pPr algn="ctr"/>
            <a:r>
              <a:rPr lang="en-US" sz="2800" b="1" dirty="0" smtClean="0">
                <a:solidFill>
                  <a:srgbClr val="C00000"/>
                </a:solidFill>
              </a:rPr>
              <a:t>EPR use the properties of an entangled state of two particles </a:t>
            </a:r>
            <a:r>
              <a:rPr lang="en-US" sz="2800" b="1" i="1" dirty="0" smtClean="0">
                <a:solidFill>
                  <a:srgbClr val="C00000"/>
                </a:solidFill>
              </a:rPr>
              <a:t>a</a:t>
            </a:r>
            <a:r>
              <a:rPr lang="en-US" sz="2800" b="1" dirty="0" smtClean="0">
                <a:solidFill>
                  <a:srgbClr val="C00000"/>
                </a:solidFill>
              </a:rPr>
              <a:t> and </a:t>
            </a:r>
            <a:r>
              <a:rPr lang="en-US" sz="2800" b="1" i="1" dirty="0" smtClean="0">
                <a:solidFill>
                  <a:srgbClr val="C00000"/>
                </a:solidFill>
              </a:rPr>
              <a:t>b</a:t>
            </a:r>
            <a:r>
              <a:rPr lang="en-US" sz="2800" b="1" dirty="0" smtClean="0">
                <a:solidFill>
                  <a:srgbClr val="C00000"/>
                </a:solidFill>
              </a:rPr>
              <a:t> to engineer a paradox between local, realistic theories and quantum mechanics </a:t>
            </a:r>
            <a:endParaRPr lang="en-US" sz="2800" b="1" dirty="0">
              <a:solidFill>
                <a:srgbClr val="C00000"/>
              </a:solidFill>
            </a:endParaRPr>
          </a:p>
        </p:txBody>
      </p:sp>
      <p:pic>
        <p:nvPicPr>
          <p:cNvPr id="24582" name="Picture 6" descr="http://atmp-meditation.com/images/einstein.jpg"/>
          <p:cNvPicPr>
            <a:picLocks noChangeAspect="1" noChangeArrowheads="1"/>
          </p:cNvPicPr>
          <p:nvPr/>
        </p:nvPicPr>
        <p:blipFill>
          <a:blip r:embed="rId3" cstate="print"/>
          <a:srcRect/>
          <a:stretch>
            <a:fillRect/>
          </a:stretch>
        </p:blipFill>
        <p:spPr bwMode="auto">
          <a:xfrm>
            <a:off x="6400800" y="381000"/>
            <a:ext cx="2080260" cy="9086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t>Einstein, </a:t>
            </a:r>
            <a:r>
              <a:rPr lang="en-US" sz="3600" dirty="0" err="1" smtClean="0"/>
              <a:t>Podolsky</a:t>
            </a:r>
            <a:r>
              <a:rPr lang="en-US" sz="3600" dirty="0" smtClean="0"/>
              <a:t> and Rosen</a:t>
            </a:r>
            <a:endParaRPr lang="en-US" sz="3600" dirty="0"/>
          </a:p>
        </p:txBody>
      </p:sp>
      <p:sp>
        <p:nvSpPr>
          <p:cNvPr id="3" name="Content Placeholder 2"/>
          <p:cNvSpPr>
            <a:spLocks noGrp="1"/>
          </p:cNvSpPr>
          <p:nvPr>
            <p:ph idx="1"/>
          </p:nvPr>
        </p:nvSpPr>
        <p:spPr>
          <a:xfrm>
            <a:off x="457200" y="990600"/>
            <a:ext cx="8229600" cy="5562600"/>
          </a:xfrm>
        </p:spPr>
        <p:txBody>
          <a:bodyPr>
            <a:normAutofit/>
          </a:bodyPr>
          <a:lstStyle/>
          <a:p>
            <a:pPr>
              <a:buNone/>
            </a:pPr>
            <a:r>
              <a:rPr lang="en-US" sz="2400" b="1" dirty="0" smtClean="0"/>
              <a:t>Roughly speaking</a:t>
            </a:r>
            <a:r>
              <a:rPr lang="en-US" sz="2400" dirty="0" smtClean="0"/>
              <a:t>: If </a:t>
            </a:r>
            <a:r>
              <a:rPr lang="en-US" sz="2400" i="1" dirty="0" smtClean="0"/>
              <a:t>a </a:t>
            </a:r>
            <a:r>
              <a:rPr lang="en-US" sz="2400" dirty="0" smtClean="0"/>
              <a:t>and </a:t>
            </a:r>
            <a:r>
              <a:rPr lang="en-US" sz="2400" i="1" dirty="0" smtClean="0"/>
              <a:t>b</a:t>
            </a:r>
            <a:r>
              <a:rPr lang="en-US" sz="2400" dirty="0" smtClean="0"/>
              <a:t> are two space-like separated particles (no causal connection between the particles), measurements on particle </a:t>
            </a:r>
            <a:r>
              <a:rPr lang="en-US" sz="2400" i="1" dirty="0" smtClean="0"/>
              <a:t>a</a:t>
            </a:r>
            <a:r>
              <a:rPr lang="en-US" sz="2400" dirty="0" smtClean="0"/>
              <a:t> should </a:t>
            </a:r>
            <a:r>
              <a:rPr lang="en-US" sz="2400" b="1" dirty="0" smtClean="0"/>
              <a:t>not</a:t>
            </a:r>
            <a:r>
              <a:rPr lang="en-US" sz="2400" dirty="0" smtClean="0"/>
              <a:t> affect particle </a:t>
            </a:r>
            <a:r>
              <a:rPr lang="en-US" sz="2400" i="1" dirty="0" smtClean="0"/>
              <a:t>b</a:t>
            </a:r>
            <a:r>
              <a:rPr lang="en-US" sz="2400" dirty="0" smtClean="0"/>
              <a:t> in a reasonable, complete physical theory.</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r>
              <a:rPr lang="en-US" sz="2400" b="1" dirty="0" smtClean="0"/>
              <a:t>Either</a:t>
            </a:r>
          </a:p>
          <a:p>
            <a:pPr marL="400050" indent="-400050">
              <a:buFont typeface="+mj-lt"/>
              <a:buAutoNum type="romanLcPeriod"/>
            </a:pPr>
            <a:r>
              <a:rPr lang="en-US" sz="2400" dirty="0" smtClean="0"/>
              <a:t>Quantum mechanics is incomplete (there is a deeper theory describing the behavior of the systems).</a:t>
            </a:r>
          </a:p>
          <a:p>
            <a:pPr marL="400050" indent="-400050">
              <a:buFont typeface="+mj-lt"/>
              <a:buAutoNum type="romanLcPeriod"/>
            </a:pPr>
            <a:r>
              <a:rPr lang="en-US" sz="2400" dirty="0" smtClean="0"/>
              <a:t>There is no reality: The systems do not possess actual values until they are measured (no elements of reality).</a:t>
            </a:r>
          </a:p>
          <a:p>
            <a:pPr>
              <a:buNone/>
            </a:pPr>
            <a:endParaRPr lang="en-US" b="1" dirty="0">
              <a:solidFill>
                <a:srgbClr val="C00000"/>
              </a:solidFill>
            </a:endParaRPr>
          </a:p>
        </p:txBody>
      </p:sp>
      <p:pic>
        <p:nvPicPr>
          <p:cNvPr id="2053" name="Picture 5"/>
          <p:cNvPicPr>
            <a:picLocks noChangeAspect="1" noChangeArrowheads="1"/>
          </p:cNvPicPr>
          <p:nvPr/>
        </p:nvPicPr>
        <p:blipFill>
          <a:blip r:embed="rId2" cstate="print"/>
          <a:srcRect/>
          <a:stretch>
            <a:fillRect/>
          </a:stretch>
        </p:blipFill>
        <p:spPr bwMode="auto">
          <a:xfrm>
            <a:off x="1905000" y="2667000"/>
            <a:ext cx="4953000" cy="16687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1295400" y="3733800"/>
            <a:ext cx="6372225" cy="1790700"/>
          </a:xfrm>
          <a:prstGeom prst="rect">
            <a:avLst/>
          </a:prstGeom>
          <a:noFill/>
          <a:ln w="9525">
            <a:noFill/>
            <a:miter lim="800000"/>
            <a:headEnd/>
            <a:tailEnd/>
          </a:ln>
        </p:spPr>
      </p:pic>
      <p:sp>
        <p:nvSpPr>
          <p:cNvPr id="5" name="TextBox 4"/>
          <p:cNvSpPr txBox="1"/>
          <p:nvPr/>
        </p:nvSpPr>
        <p:spPr>
          <a:xfrm>
            <a:off x="381000" y="3048000"/>
            <a:ext cx="8305800" cy="646331"/>
          </a:xfrm>
          <a:prstGeom prst="rect">
            <a:avLst/>
          </a:prstGeom>
          <a:noFill/>
        </p:spPr>
        <p:txBody>
          <a:bodyPr wrap="square" rtlCol="0">
            <a:spAutoFit/>
          </a:bodyPr>
          <a:lstStyle/>
          <a:p>
            <a:r>
              <a:rPr lang="en-US" sz="3600" b="1" dirty="0" smtClean="0">
                <a:solidFill>
                  <a:srgbClr val="C00000"/>
                </a:solidFill>
              </a:rPr>
              <a:t>EPR favor (</a:t>
            </a:r>
            <a:r>
              <a:rPr lang="en-US" sz="3600" b="1" dirty="0" err="1" smtClean="0">
                <a:solidFill>
                  <a:srgbClr val="C00000"/>
                </a:solidFill>
              </a:rPr>
              <a:t>i</a:t>
            </a:r>
            <a:r>
              <a:rPr lang="en-US" sz="3600" b="1" dirty="0" smtClean="0">
                <a:solidFill>
                  <a:srgbClr val="C00000"/>
                </a:solidFill>
              </a:rPr>
              <a:t>):</a:t>
            </a:r>
            <a:endParaRPr lang="en-US" sz="3600" b="1" dirty="0">
              <a:solidFill>
                <a:srgbClr val="C00000"/>
              </a:solidFill>
            </a:endParaRPr>
          </a:p>
        </p:txBody>
      </p:sp>
      <p:sp>
        <p:nvSpPr>
          <p:cNvPr id="6" name="TextBox 5"/>
          <p:cNvSpPr txBox="1"/>
          <p:nvPr/>
        </p:nvSpPr>
        <p:spPr>
          <a:xfrm>
            <a:off x="685800" y="304800"/>
            <a:ext cx="7772400" cy="2677656"/>
          </a:xfrm>
          <a:prstGeom prst="rect">
            <a:avLst/>
          </a:prstGeom>
          <a:noFill/>
        </p:spPr>
        <p:txBody>
          <a:bodyPr wrap="square" rtlCol="0">
            <a:spAutoFit/>
          </a:bodyPr>
          <a:lstStyle/>
          <a:p>
            <a:r>
              <a:rPr lang="en-US" sz="2400" b="1" dirty="0" smtClean="0"/>
              <a:t>Assumptions in their argument</a:t>
            </a:r>
            <a:r>
              <a:rPr lang="en-US" sz="2400" dirty="0" smtClean="0"/>
              <a:t>:</a:t>
            </a:r>
          </a:p>
          <a:p>
            <a:pPr>
              <a:buFont typeface="Arial" pitchFamily="34" charset="0"/>
              <a:buChar char="•"/>
            </a:pPr>
            <a:r>
              <a:rPr lang="en-US" sz="2400" dirty="0" smtClean="0"/>
              <a:t> </a:t>
            </a:r>
            <a:r>
              <a:rPr lang="en-US" sz="2400" b="1" dirty="0" smtClean="0"/>
              <a:t>locality</a:t>
            </a:r>
            <a:r>
              <a:rPr lang="en-US" sz="2400" dirty="0" smtClean="0"/>
              <a:t> – no influence between space-like separated events.</a:t>
            </a:r>
          </a:p>
          <a:p>
            <a:pPr>
              <a:buFont typeface="Arial" pitchFamily="34" charset="0"/>
              <a:buChar char="•"/>
            </a:pPr>
            <a:r>
              <a:rPr lang="en-US" sz="2400" dirty="0" smtClean="0"/>
              <a:t> </a:t>
            </a:r>
            <a:r>
              <a:rPr lang="en-US" sz="2400" b="1" dirty="0" smtClean="0"/>
              <a:t>realism</a:t>
            </a:r>
            <a:r>
              <a:rPr lang="en-US" sz="2400" dirty="0" smtClean="0"/>
              <a:t> – properties of objects </a:t>
            </a:r>
            <a:r>
              <a:rPr lang="en-US" sz="2400" i="1" dirty="0" smtClean="0"/>
              <a:t>exist</a:t>
            </a:r>
            <a:r>
              <a:rPr lang="en-US" sz="2400" dirty="0" smtClean="0"/>
              <a:t> in some sense independent of measurement choice.</a:t>
            </a:r>
          </a:p>
          <a:p>
            <a:pPr>
              <a:buFont typeface="Arial" pitchFamily="34" charset="0"/>
              <a:buChar char="•"/>
            </a:pPr>
            <a:r>
              <a:rPr lang="en-US" sz="2400" dirty="0" smtClean="0"/>
              <a:t> </a:t>
            </a:r>
            <a:r>
              <a:rPr lang="en-US" sz="2400" b="1" dirty="0" smtClean="0"/>
              <a:t>free will of experimenter </a:t>
            </a:r>
            <a:r>
              <a:rPr lang="en-US" sz="2400" dirty="0" smtClean="0"/>
              <a:t>– we can chose what we measure independently of the particular state we are measuring.</a:t>
            </a:r>
            <a:endParaRPr lang="en-US" sz="2400" dirty="0"/>
          </a:p>
        </p:txBody>
      </p:sp>
      <p:sp>
        <p:nvSpPr>
          <p:cNvPr id="8" name="TextBox 7"/>
          <p:cNvSpPr txBox="1"/>
          <p:nvPr/>
        </p:nvSpPr>
        <p:spPr>
          <a:xfrm>
            <a:off x="457200" y="5562600"/>
            <a:ext cx="8077200" cy="1200329"/>
          </a:xfrm>
          <a:prstGeom prst="rect">
            <a:avLst/>
          </a:prstGeom>
          <a:noFill/>
        </p:spPr>
        <p:txBody>
          <a:bodyPr wrap="square" rtlCol="0">
            <a:spAutoFit/>
          </a:bodyPr>
          <a:lstStyle/>
          <a:p>
            <a:pPr algn="ctr"/>
            <a:r>
              <a:rPr lang="en-US" sz="2400" dirty="0" smtClean="0">
                <a:solidFill>
                  <a:srgbClr val="002060"/>
                </a:solidFill>
              </a:rPr>
              <a:t>In particular they favor a </a:t>
            </a:r>
            <a:r>
              <a:rPr lang="en-US" sz="2400" b="1" dirty="0" smtClean="0">
                <a:solidFill>
                  <a:srgbClr val="002060"/>
                </a:solidFill>
              </a:rPr>
              <a:t>local, deterministic theory</a:t>
            </a:r>
            <a:r>
              <a:rPr lang="en-US" sz="2400" dirty="0" smtClean="0">
                <a:solidFill>
                  <a:srgbClr val="002060"/>
                </a:solidFill>
              </a:rPr>
              <a:t>. Theories of this type belong to a class called </a:t>
            </a:r>
            <a:r>
              <a:rPr lang="en-US" sz="2400" b="1" dirty="0" smtClean="0">
                <a:solidFill>
                  <a:srgbClr val="002060"/>
                </a:solidFill>
              </a:rPr>
              <a:t>local hidden variable theories.</a:t>
            </a:r>
            <a:endParaRPr lang="en-US"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2441</Words>
  <Application>Microsoft Office PowerPoint</Application>
  <PresentationFormat>On-screen Show (4:3)</PresentationFormat>
  <Paragraphs>197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Bell’s inequalities and their uses</vt:lpstr>
      <vt:lpstr>Aims of lecture</vt:lpstr>
      <vt:lpstr>Overview</vt:lpstr>
      <vt:lpstr>Hidden variables – a short history</vt:lpstr>
      <vt:lpstr>Slide 5</vt:lpstr>
      <vt:lpstr>Entangled states</vt:lpstr>
      <vt:lpstr>Einstein, Podolsky and Rosen (1935)</vt:lpstr>
      <vt:lpstr>Einstein, Podolsky and Rosen</vt:lpstr>
      <vt:lpstr>Slide 9</vt:lpstr>
      <vt:lpstr>Slide 10</vt:lpstr>
      <vt:lpstr>What are hidden variable theories?</vt:lpstr>
      <vt:lpstr>Slide 12</vt:lpstr>
      <vt:lpstr>No hidden variables - Von Neumann (1932)</vt:lpstr>
      <vt:lpstr>Slide 14</vt:lpstr>
      <vt:lpstr>An explicit hidden variable theory – Bohm (1952)</vt:lpstr>
      <vt:lpstr>Enter Bell (1964)</vt:lpstr>
      <vt:lpstr>Bell inequalities</vt:lpstr>
      <vt:lpstr>Bell’s inequalities – The CHSH* inequality</vt:lpstr>
      <vt:lpstr>Bell’s inequalities – The CHSH* inequality</vt:lpstr>
      <vt:lpstr>Bell’s inequalities – The CHSH* inequality</vt:lpstr>
      <vt:lpstr>Slide 21</vt:lpstr>
      <vt:lpstr>Slide 22</vt:lpstr>
      <vt:lpstr>Slide 23</vt:lpstr>
      <vt:lpstr>Implications</vt:lpstr>
      <vt:lpstr>Caveats</vt:lpstr>
      <vt:lpstr>Quantum Cryptography</vt:lpstr>
      <vt:lpstr>Quantum cryptography based on Bell’s theorem Ekert 91</vt:lpstr>
      <vt:lpstr>Slide 28</vt:lpstr>
      <vt:lpstr>Slide 29</vt:lpstr>
      <vt:lpstr>Slide 30</vt:lpstr>
      <vt:lpstr>Slide 31</vt:lpstr>
      <vt:lpstr>GHZ paradox</vt:lpstr>
      <vt:lpstr>Summary</vt:lpstr>
      <vt:lpstr>Slide 34</vt:lpstr>
      <vt:lpstr>References</vt:lpstr>
    </vt:vector>
  </TitlesOfParts>
  <Company>National University of Singapore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nusadmin</dc:creator>
  <cp:lastModifiedBy>nusadmin</cp:lastModifiedBy>
  <cp:revision>181</cp:revision>
  <dcterms:created xsi:type="dcterms:W3CDTF">2010-06-08T14:28:27Z</dcterms:created>
  <dcterms:modified xsi:type="dcterms:W3CDTF">2010-06-10T15:13:53Z</dcterms:modified>
</cp:coreProperties>
</file>